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57" r:id="rId4"/>
    <p:sldId id="266" r:id="rId5"/>
    <p:sldId id="270" r:id="rId6"/>
    <p:sldId id="259" r:id="rId7"/>
    <p:sldId id="268" r:id="rId8"/>
    <p:sldId id="260" r:id="rId9"/>
    <p:sldId id="267" r:id="rId10"/>
    <p:sldId id="261" r:id="rId11"/>
    <p:sldId id="269" r:id="rId12"/>
    <p:sldId id="262" r:id="rId13"/>
    <p:sldId id="264" r:id="rId14"/>
    <p:sldId id="263"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a Dinh" initials="DD" lastIdx="12" clrIdx="0">
    <p:extLst>
      <p:ext uri="{19B8F6BF-5375-455C-9EA6-DF929625EA0E}">
        <p15:presenceInfo xmlns:p15="http://schemas.microsoft.com/office/powerpoint/2012/main" userId="S-1-5-21-3824313373-2723184597-4176374887-5151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93D2"/>
    <a:srgbClr val="5982CB"/>
    <a:srgbClr val="EA0000"/>
    <a:srgbClr val="CC0000"/>
    <a:srgbClr val="63A966"/>
    <a:srgbClr val="A4FB8F"/>
    <a:srgbClr val="006C00"/>
    <a:srgbClr val="008000"/>
    <a:srgbClr val="FFFDFF"/>
    <a:srgbClr val="D8C8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68" autoAdjust="0"/>
  </p:normalViewPr>
  <p:slideViewPr>
    <p:cSldViewPr snapToGrid="0">
      <p:cViewPr varScale="1">
        <p:scale>
          <a:sx n="77" d="100"/>
          <a:sy n="77" d="100"/>
        </p:scale>
        <p:origin x="786" y="90"/>
      </p:cViewPr>
      <p:guideLst>
        <p:guide pos="3840"/>
        <p:guide orient="horz"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2-11T05:36:14.634" idx="10">
    <p:pos x="250" y="10"/>
    <p:text>Before we look at the entire forest, let's start by looking at the smaller details instead!</p:text>
    <p:extLst>
      <p:ext uri="{C676402C-5697-4E1C-873F-D02D1690AC5C}">
        <p15:threadingInfo xmlns:p15="http://schemas.microsoft.com/office/powerpoint/2012/main" timeZoneBias="360"/>
      </p:ext>
    </p:extLst>
  </p:cm>
  <p:cm authorId="1" dt="2024-02-11T05:36:37.463" idx="11">
    <p:pos x="10" y="10"/>
    <p:text>Trees are made by maximizing information gain and minimizing entropy which is the uncertainty of a data point. When we are uncertain of a data point, we require more internal nodes.</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11T04:39:52.484" idx="3">
    <p:pos x="330" y="18"/>
    <p:text>Pruning: Reducing the number of internal nodes</p:text>
    <p:extLst>
      <p:ext uri="{C676402C-5697-4E1C-873F-D02D1690AC5C}">
        <p15:threadingInfo xmlns:p15="http://schemas.microsoft.com/office/powerpoint/2012/main" timeZoneBias="360"/>
      </p:ext>
    </p:extLst>
  </p:cm>
  <p:cm authorId="1" dt="2024-02-11T04:41:01.713" idx="4">
    <p:pos x="10" y="10"/>
    <p:text>A single decision tree is good but if there's changes to the values in the input variables, the decision tree will like change, due to its heirarchial nature which causes the variance is high</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2-11T04:52:08.051" idx="5">
    <p:pos x="108" y="60"/>
    <p:text>Since its sampling with replacement, some observations may be repeated. Each observation have the same probabilty of being picked from the original data.</p:text>
    <p:extLst>
      <p:ext uri="{C676402C-5697-4E1C-873F-D02D1690AC5C}">
        <p15:threadingInfo xmlns:p15="http://schemas.microsoft.com/office/powerpoint/2012/main" timeZoneBias="360"/>
      </p:ext>
    </p:extLst>
  </p:cm>
  <p:cm authorId="1" dt="2024-02-11T04:56:21.014" idx="6">
    <p:pos x="342" y="36"/>
    <p:text>not all variables are chosen!</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2-11T05:01:57.111" idx="7">
    <p:pos x="7284" y="78"/>
    <p:text>if every tree used the same variables or all of the variables, then each tree would pretty much be the same!</p:text>
    <p:extLst>
      <p:ext uri="{C676402C-5697-4E1C-873F-D02D1690AC5C}">
        <p15:threadingInfo xmlns:p15="http://schemas.microsoft.com/office/powerpoint/2012/main" timeZoneBias="3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2-11T05:21:09.199" idx="9">
    <p:pos x="180" y="91"/>
    <p:text>These can be used to assess the performance of the decision tree because RF uses the trained model of each tree to predict the OOB samples.</p:text>
    <p:extLst>
      <p:ext uri="{C676402C-5697-4E1C-873F-D02D1690AC5C}">
        <p15:threadingInfo xmlns:p15="http://schemas.microsoft.com/office/powerpoint/2012/main" timeZoneBias="3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4-02-11T05:17:16.145" idx="8">
    <p:pos x="204" y="120"/>
    <p:text>these are just a few things you can change to optimize your random forest, but there are many other adjustments you can add to the function!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500AE-C643-4065-9D47-92556C59E89A}"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7F7E9-5880-454B-A5E3-EF926230881B}" type="slidenum">
              <a:rPr lang="en-US" smtClean="0"/>
              <a:t>‹#›</a:t>
            </a:fld>
            <a:endParaRPr lang="en-US"/>
          </a:p>
        </p:txBody>
      </p:sp>
    </p:spTree>
    <p:extLst>
      <p:ext uri="{BB962C8B-B14F-4D97-AF65-F5344CB8AC3E}">
        <p14:creationId xmlns:p14="http://schemas.microsoft.com/office/powerpoint/2010/main" val="3270868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look at the entire forest, let's start by looking at the smaller details instead!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 decision tree is a model that makes predictions by recursively splitting the data into smaller and smaller subsets based on the values of the input features, until a prediction can be made for each final subset.</a:t>
            </a:r>
            <a:endParaRPr lang="en-US" dirty="0"/>
          </a:p>
          <a:p>
            <a:pPr marL="171450" indent="-171450">
              <a:buFont typeface="Arial" panose="020B0604020202020204" pitchFamily="34" charset="0"/>
              <a:buChar char="•"/>
            </a:pPr>
            <a:r>
              <a:rPr lang="en-US" strike="sngStrike" dirty="0"/>
              <a:t>Trees are made by maximizing information gain and minimizing entropy which is the uncertainty of a data point. When we are uncertain of a data point, we require more internal nodes.</a:t>
            </a:r>
          </a:p>
        </p:txBody>
      </p:sp>
      <p:sp>
        <p:nvSpPr>
          <p:cNvPr id="4" name="Slide Number Placeholder 3"/>
          <p:cNvSpPr>
            <a:spLocks noGrp="1"/>
          </p:cNvSpPr>
          <p:nvPr>
            <p:ph type="sldNum" sz="quarter" idx="5"/>
          </p:nvPr>
        </p:nvSpPr>
        <p:spPr/>
        <p:txBody>
          <a:bodyPr/>
          <a:lstStyle/>
          <a:p>
            <a:fld id="{8747F7E9-5880-454B-A5E3-EF926230881B}" type="slidenum">
              <a:rPr lang="en-US" smtClean="0"/>
              <a:t>2</a:t>
            </a:fld>
            <a:endParaRPr lang="en-US"/>
          </a:p>
        </p:txBody>
      </p:sp>
    </p:spTree>
    <p:extLst>
      <p:ext uri="{BB962C8B-B14F-4D97-AF65-F5344CB8AC3E}">
        <p14:creationId xmlns:p14="http://schemas.microsoft.com/office/powerpoint/2010/main" val="2947005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D836E-0CBC-3F57-FBEA-C6F794DE8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4CA39-7FA8-E40E-D115-C0F013B44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32F49-5B31-E9F3-1921-BE4E44F27523}"/>
              </a:ext>
            </a:extLst>
          </p:cNvPr>
          <p:cNvSpPr>
            <a:spLocks noGrp="1"/>
          </p:cNvSpPr>
          <p:nvPr>
            <p:ph type="body" idx="1"/>
          </p:nvPr>
        </p:nvSpPr>
        <p:spPr/>
        <p:txBody>
          <a:bodyPr/>
          <a:lstStyle/>
          <a:p>
            <a:pPr marL="171450" indent="-171450">
              <a:buFont typeface="Arial" panose="020B0604020202020204" pitchFamily="34" charset="0"/>
              <a:buChar char="•"/>
            </a:pPr>
            <a:r>
              <a:rPr lang="en-US" dirty="0"/>
              <a:t>Pruning: Reducing the number of internal nodes</a:t>
            </a:r>
          </a:p>
          <a:p>
            <a:pPr marL="171450" indent="-171450">
              <a:buFont typeface="Arial" panose="020B0604020202020204" pitchFamily="34" charset="0"/>
              <a:buChar char="•"/>
            </a:pPr>
            <a:r>
              <a:rPr lang="en-US" dirty="0"/>
              <a:t>A single decision tree is good but if there's changes to the values in the input variables, the decision tree will like change, due to its hierarchical nature which causes the variance is high.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a:t>
            </a:r>
            <a:r>
              <a:rPr lang="en-US" b="0" i="0" dirty="0">
                <a:solidFill>
                  <a:srgbClr val="350D68"/>
                </a:solidFill>
                <a:effectLst/>
                <a:latin typeface="+mj-lt"/>
              </a:rPr>
              <a:t>Decision tree does not support categorical data as features, it must be transformed into numerical (dummies variables)</a:t>
            </a:r>
            <a:endParaRPr lang="en-US" dirty="0">
              <a:solidFill>
                <a:srgbClr val="350D68"/>
              </a:solidFill>
              <a:latin typeface="+mj-lt"/>
            </a:endParaRPr>
          </a:p>
        </p:txBody>
      </p:sp>
      <p:sp>
        <p:nvSpPr>
          <p:cNvPr id="4" name="Slide Number Placeholder 3">
            <a:extLst>
              <a:ext uri="{FF2B5EF4-FFF2-40B4-BE49-F238E27FC236}">
                <a16:creationId xmlns:a16="http://schemas.microsoft.com/office/drawing/2014/main" id="{642A9275-513A-5456-12D9-7B4262FA95C0}"/>
              </a:ext>
            </a:extLst>
          </p:cNvPr>
          <p:cNvSpPr>
            <a:spLocks noGrp="1"/>
          </p:cNvSpPr>
          <p:nvPr>
            <p:ph type="sldNum" sz="quarter" idx="5"/>
          </p:nvPr>
        </p:nvSpPr>
        <p:spPr/>
        <p:txBody>
          <a:bodyPr/>
          <a:lstStyle/>
          <a:p>
            <a:fld id="{8747F7E9-5880-454B-A5E3-EF926230881B}" type="slidenum">
              <a:rPr lang="en-US" smtClean="0"/>
              <a:t>5</a:t>
            </a:fld>
            <a:endParaRPr lang="en-US"/>
          </a:p>
        </p:txBody>
      </p:sp>
    </p:spTree>
    <p:extLst>
      <p:ext uri="{BB962C8B-B14F-4D97-AF65-F5344CB8AC3E}">
        <p14:creationId xmlns:p14="http://schemas.microsoft.com/office/powerpoint/2010/main" val="204554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Overfitting is when model gives accurate predictions for training data but not for new data.</a:t>
            </a:r>
          </a:p>
          <a:p>
            <a:pPr marL="171450" indent="-171450">
              <a:buFont typeface="Arial" panose="020B0604020202020204" pitchFamily="34" charset="0"/>
              <a:buChar char="•"/>
            </a:pPr>
            <a:r>
              <a:rPr lang="en-US" dirty="0"/>
              <a:t>Pruning: Reducing the number of internal nodes</a:t>
            </a:r>
          </a:p>
          <a:p>
            <a:pPr marL="171450" indent="-171450">
              <a:buFont typeface="Arial" panose="020B0604020202020204" pitchFamily="34" charset="0"/>
              <a:buChar char="•"/>
            </a:pPr>
            <a:r>
              <a:rPr lang="en-US" dirty="0"/>
              <a:t>A single decision tree is good but if there's changes to the values in the input variables, the decision tree will like change, due to its hierarchical nature which causes the variance is high.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a:t>
            </a:r>
            <a:r>
              <a:rPr lang="en-US" b="0" i="0" dirty="0">
                <a:solidFill>
                  <a:srgbClr val="350D68"/>
                </a:solidFill>
                <a:effectLst/>
                <a:latin typeface="+mj-lt"/>
              </a:rPr>
              <a:t>Decision tree does not support categorical data as features, it must be transformed into numerical (dummies variables)</a:t>
            </a:r>
            <a:endParaRPr lang="en-US" dirty="0">
              <a:solidFill>
                <a:srgbClr val="350D68"/>
              </a:solidFill>
              <a:latin typeface="+mj-lt"/>
            </a:endParaRPr>
          </a:p>
        </p:txBody>
      </p:sp>
      <p:sp>
        <p:nvSpPr>
          <p:cNvPr id="4" name="Slide Number Placeholder 3"/>
          <p:cNvSpPr>
            <a:spLocks noGrp="1"/>
          </p:cNvSpPr>
          <p:nvPr>
            <p:ph type="sldNum" sz="quarter" idx="5"/>
          </p:nvPr>
        </p:nvSpPr>
        <p:spPr/>
        <p:txBody>
          <a:bodyPr/>
          <a:lstStyle/>
          <a:p>
            <a:fld id="{8747F7E9-5880-454B-A5E3-EF926230881B}" type="slidenum">
              <a:rPr lang="en-US" smtClean="0"/>
              <a:t>6</a:t>
            </a:fld>
            <a:endParaRPr lang="en-US"/>
          </a:p>
        </p:txBody>
      </p:sp>
    </p:spTree>
    <p:extLst>
      <p:ext uri="{BB962C8B-B14F-4D97-AF65-F5344CB8AC3E}">
        <p14:creationId xmlns:p14="http://schemas.microsoft.com/office/powerpoint/2010/main" val="301016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1F226-6B4C-D5CC-2BF0-A078C8FF7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58EC67-1CDF-7DBE-96B5-220A95787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C618E-94FD-24A8-ED2B-9E5E18F405C2}"/>
              </a:ext>
            </a:extLst>
          </p:cNvPr>
          <p:cNvSpPr>
            <a:spLocks noGrp="1"/>
          </p:cNvSpPr>
          <p:nvPr>
            <p:ph type="body" idx="1"/>
          </p:nvPr>
        </p:nvSpPr>
        <p:spPr/>
        <p:txBody>
          <a:bodyPr/>
          <a:lstStyle/>
          <a:p>
            <a:pPr marL="171450" indent="-171450">
              <a:buFont typeface="Arial" panose="020B0604020202020204" pitchFamily="34" charset="0"/>
              <a:buChar char="•"/>
            </a:pPr>
            <a:r>
              <a:rPr lang="en-US" dirty="0"/>
              <a:t>Overfitting is when model gives accurate predictions for training data but not for new data.</a:t>
            </a:r>
          </a:p>
          <a:p>
            <a:pPr marL="171450" indent="-171450">
              <a:buFont typeface="Arial" panose="020B0604020202020204" pitchFamily="34" charset="0"/>
              <a:buChar char="•"/>
            </a:pPr>
            <a:r>
              <a:rPr lang="en-US" dirty="0"/>
              <a:t>Pruning: Reducing the number of internal nodes</a:t>
            </a:r>
          </a:p>
          <a:p>
            <a:pPr marL="171450" indent="-171450">
              <a:buFont typeface="Arial" panose="020B0604020202020204" pitchFamily="34" charset="0"/>
              <a:buChar char="•"/>
            </a:pPr>
            <a:r>
              <a:rPr lang="en-US" dirty="0"/>
              <a:t>A single decision tree is good but if there's changes to the values in the input variables, the decision tree will like change, due to its </a:t>
            </a:r>
            <a:r>
              <a:rPr lang="en-US" dirty="0" err="1"/>
              <a:t>heirarchial</a:t>
            </a:r>
            <a:r>
              <a:rPr lang="en-US" dirty="0"/>
              <a:t> nature which causes the variance is high</a:t>
            </a:r>
          </a:p>
        </p:txBody>
      </p:sp>
      <p:sp>
        <p:nvSpPr>
          <p:cNvPr id="4" name="Slide Number Placeholder 3">
            <a:extLst>
              <a:ext uri="{FF2B5EF4-FFF2-40B4-BE49-F238E27FC236}">
                <a16:creationId xmlns:a16="http://schemas.microsoft.com/office/drawing/2014/main" id="{7FE9F425-E54E-CE2C-AE67-E33519308FC5}"/>
              </a:ext>
            </a:extLst>
          </p:cNvPr>
          <p:cNvSpPr>
            <a:spLocks noGrp="1"/>
          </p:cNvSpPr>
          <p:nvPr>
            <p:ph type="sldNum" sz="quarter" idx="5"/>
          </p:nvPr>
        </p:nvSpPr>
        <p:spPr/>
        <p:txBody>
          <a:bodyPr/>
          <a:lstStyle/>
          <a:p>
            <a:fld id="{8747F7E9-5880-454B-A5E3-EF926230881B}" type="slidenum">
              <a:rPr lang="en-US" smtClean="0"/>
              <a:t>7</a:t>
            </a:fld>
            <a:endParaRPr lang="en-US"/>
          </a:p>
        </p:txBody>
      </p:sp>
    </p:spTree>
    <p:extLst>
      <p:ext uri="{BB962C8B-B14F-4D97-AF65-F5344CB8AC3E}">
        <p14:creationId xmlns:p14="http://schemas.microsoft.com/office/powerpoint/2010/main" val="105662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trike="sngStrike" dirty="0"/>
              <a:t>Since its sampling with replacement, some observations may be repeated. Each observation have the same probability of being picked from the original data.</a:t>
            </a:r>
          </a:p>
          <a:p>
            <a:pPr marL="171450" indent="-171450">
              <a:buFont typeface="Arial" panose="020B0604020202020204" pitchFamily="34" charset="0"/>
              <a:buChar char="•"/>
            </a:pPr>
            <a:r>
              <a:rPr lang="en-US" strike="sngStrike" dirty="0"/>
              <a:t>not all variables are chosen!</a:t>
            </a:r>
          </a:p>
          <a:p>
            <a:pPr marL="171450" indent="-171450">
              <a:buFont typeface="Arial" panose="020B0604020202020204" pitchFamily="34" charset="0"/>
              <a:buChar char="•"/>
            </a:pPr>
            <a:r>
              <a:rPr lang="en-US" strike="noStrike" dirty="0"/>
              <a:t>Some variables may not be included in the model at all.</a:t>
            </a:r>
          </a:p>
        </p:txBody>
      </p:sp>
      <p:sp>
        <p:nvSpPr>
          <p:cNvPr id="4" name="Slide Number Placeholder 3"/>
          <p:cNvSpPr>
            <a:spLocks noGrp="1"/>
          </p:cNvSpPr>
          <p:nvPr>
            <p:ph type="sldNum" sz="quarter" idx="5"/>
          </p:nvPr>
        </p:nvSpPr>
        <p:spPr/>
        <p:txBody>
          <a:bodyPr/>
          <a:lstStyle/>
          <a:p>
            <a:fld id="{8747F7E9-5880-454B-A5E3-EF926230881B}" type="slidenum">
              <a:rPr lang="en-US" smtClean="0"/>
              <a:t>8</a:t>
            </a:fld>
            <a:endParaRPr lang="en-US"/>
          </a:p>
        </p:txBody>
      </p:sp>
    </p:spTree>
    <p:extLst>
      <p:ext uri="{BB962C8B-B14F-4D97-AF65-F5344CB8AC3E}">
        <p14:creationId xmlns:p14="http://schemas.microsoft.com/office/powerpoint/2010/main" val="370008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every tree used the same variables or all of the variables, then each tree would pretty much be the same!</a:t>
            </a:r>
          </a:p>
        </p:txBody>
      </p:sp>
      <p:sp>
        <p:nvSpPr>
          <p:cNvPr id="4" name="Slide Number Placeholder 3"/>
          <p:cNvSpPr>
            <a:spLocks noGrp="1"/>
          </p:cNvSpPr>
          <p:nvPr>
            <p:ph type="sldNum" sz="quarter" idx="5"/>
          </p:nvPr>
        </p:nvSpPr>
        <p:spPr/>
        <p:txBody>
          <a:bodyPr/>
          <a:lstStyle/>
          <a:p>
            <a:fld id="{8747F7E9-5880-454B-A5E3-EF926230881B}" type="slidenum">
              <a:rPr lang="en-US" smtClean="0"/>
              <a:t>12</a:t>
            </a:fld>
            <a:endParaRPr lang="en-US"/>
          </a:p>
        </p:txBody>
      </p:sp>
    </p:spTree>
    <p:extLst>
      <p:ext uri="{BB962C8B-B14F-4D97-AF65-F5344CB8AC3E}">
        <p14:creationId xmlns:p14="http://schemas.microsoft.com/office/powerpoint/2010/main" val="1696325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training model of each tree uses the input variables of the OOB samples and predicts the response of the OOB samples</a:t>
            </a:r>
          </a:p>
        </p:txBody>
      </p:sp>
      <p:sp>
        <p:nvSpPr>
          <p:cNvPr id="4" name="Slide Number Placeholder 3"/>
          <p:cNvSpPr>
            <a:spLocks noGrp="1"/>
          </p:cNvSpPr>
          <p:nvPr>
            <p:ph type="sldNum" sz="quarter" idx="5"/>
          </p:nvPr>
        </p:nvSpPr>
        <p:spPr/>
        <p:txBody>
          <a:bodyPr/>
          <a:lstStyle/>
          <a:p>
            <a:fld id="{8747F7E9-5880-454B-A5E3-EF926230881B}" type="slidenum">
              <a:rPr lang="en-US" smtClean="0"/>
              <a:t>13</a:t>
            </a:fld>
            <a:endParaRPr lang="en-US"/>
          </a:p>
        </p:txBody>
      </p:sp>
    </p:spTree>
    <p:extLst>
      <p:ext uri="{BB962C8B-B14F-4D97-AF65-F5344CB8AC3E}">
        <p14:creationId xmlns:p14="http://schemas.microsoft.com/office/powerpoint/2010/main" val="11477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just a few hyperparameters you can change to optimize your random forest, but there are many other adjustments you can add to the function!</a:t>
            </a:r>
          </a:p>
        </p:txBody>
      </p:sp>
      <p:sp>
        <p:nvSpPr>
          <p:cNvPr id="4" name="Slide Number Placeholder 3"/>
          <p:cNvSpPr>
            <a:spLocks noGrp="1"/>
          </p:cNvSpPr>
          <p:nvPr>
            <p:ph type="sldNum" sz="quarter" idx="5"/>
          </p:nvPr>
        </p:nvSpPr>
        <p:spPr/>
        <p:txBody>
          <a:bodyPr/>
          <a:lstStyle/>
          <a:p>
            <a:fld id="{8747F7E9-5880-454B-A5E3-EF926230881B}" type="slidenum">
              <a:rPr lang="en-US" smtClean="0"/>
              <a:t>14</a:t>
            </a:fld>
            <a:endParaRPr lang="en-US"/>
          </a:p>
        </p:txBody>
      </p:sp>
    </p:spTree>
    <p:extLst>
      <p:ext uri="{BB962C8B-B14F-4D97-AF65-F5344CB8AC3E}">
        <p14:creationId xmlns:p14="http://schemas.microsoft.com/office/powerpoint/2010/main" val="243433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11B5-72E3-4E02-9ACE-C2A74EC32E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E75FA3-BF69-4CDB-8583-A42B25527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3E564D-BE69-4E50-A4D0-0FD9EF1F4996}"/>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9B09342D-51C3-4B90-BBAD-5C097C84E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BE273-0BC9-4E24-8093-832463CC70F9}"/>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2163154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1B14-DEEA-402B-A47D-EBD81157A6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B66C2C-39CF-4D33-A4B3-027209DAB9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7E592-B875-4E26-9F11-1C181E571ECF}"/>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045670E9-4DB3-41B1-8183-B7D84C7C4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5519C-3992-4813-A0A9-C9483AC20982}"/>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274682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7FD779-8F92-4A09-909E-D761443A9C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99FF47-EB00-4E46-BE18-AF6D5FE343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52A3E-BC45-48FD-9F17-4B6DF62EF82C}"/>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6812F21E-22F4-49B6-ABA5-AC40A17EC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6A6E7A-DDBC-43EF-BE18-92474EF857C4}"/>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23858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6AFE-7F67-41CF-8E54-0FF498717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70CE2-A7F1-498C-A1E6-3FA6113CAB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D93C7-A495-440D-BBDE-EF6FC49FD8D5}"/>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CD0375C3-5E54-4CA9-9952-C4348BE47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5CDD-ADB1-44FE-8500-4EDBEAF05A3B}"/>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2771301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4D68-2A8A-4099-8347-35ACDA8360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257C07-DA3D-4ED2-9A61-444E904D1C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64B69A-3358-43BF-AE13-BE334CF104BC}"/>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BBE4BF25-883F-4954-BA2E-4199B5D64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3B52B-B494-4F3E-825C-883676C6E484}"/>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267435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E7DA-FC43-41BD-944C-3309B1EB4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8F309A-C530-464B-83C2-4EC7247D764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B2E7-9DFB-453B-9C9F-4B78966DAE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6F57A-09EC-4AD6-9E1D-F2FF7E3F4B24}"/>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6" name="Footer Placeholder 5">
            <a:extLst>
              <a:ext uri="{FF2B5EF4-FFF2-40B4-BE49-F238E27FC236}">
                <a16:creationId xmlns:a16="http://schemas.microsoft.com/office/drawing/2014/main" id="{49000E53-233E-4483-8786-68A4B1778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FF893-EF98-4E0D-B2CE-9AB4E9B3F32C}"/>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312200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3FB2-D9ED-4CF1-AD3A-ACC2C4E0B0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05CE2D-89F4-43E2-830D-38D92EFAA5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620D57-FCA4-4BAB-B32B-FB62881F37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B16EE-5F0E-4A49-B987-72D23C078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CF2799-B5CC-4C8C-952D-AB1026023EC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BF2CBC-D11A-4802-A8BB-F136E0BFD540}"/>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8" name="Footer Placeholder 7">
            <a:extLst>
              <a:ext uri="{FF2B5EF4-FFF2-40B4-BE49-F238E27FC236}">
                <a16:creationId xmlns:a16="http://schemas.microsoft.com/office/drawing/2014/main" id="{38B1B642-D037-4050-9829-C90665C818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06B019-6FA0-42D3-B62A-69A490B39EA4}"/>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1138172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A4679-8A7D-45FA-A74B-0157F8772D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2A939D-9731-4D7A-8404-A6A78172128C}"/>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4" name="Footer Placeholder 3">
            <a:extLst>
              <a:ext uri="{FF2B5EF4-FFF2-40B4-BE49-F238E27FC236}">
                <a16:creationId xmlns:a16="http://schemas.microsoft.com/office/drawing/2014/main" id="{C17627CF-6456-4EB7-9A89-D060D3F6F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80B70F-B52B-4ABE-B58C-B0CBDA5CF5EB}"/>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3679463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87BDD-0E13-4262-A806-950231A26C48}"/>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3" name="Footer Placeholder 2">
            <a:extLst>
              <a:ext uri="{FF2B5EF4-FFF2-40B4-BE49-F238E27FC236}">
                <a16:creationId xmlns:a16="http://schemas.microsoft.com/office/drawing/2014/main" id="{496B3C6F-B980-427A-9EEB-37DC963A9B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1F502B-7370-4F43-A607-3F762C03B7F7}"/>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3381304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DBA4-A30D-4BCD-8E71-AC2A65007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605997-576E-43E0-8AB9-8B61CD913D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48702D-34B7-4B65-83EB-169A1CE36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277934-0852-45A2-A691-F7EA6B30595C}"/>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6" name="Footer Placeholder 5">
            <a:extLst>
              <a:ext uri="{FF2B5EF4-FFF2-40B4-BE49-F238E27FC236}">
                <a16:creationId xmlns:a16="http://schemas.microsoft.com/office/drawing/2014/main" id="{5666513A-AA35-4C17-B976-A99FFBE9DC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1AE18-FBA1-4D40-A65A-6B476256ECDB}"/>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4137883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5C65-166F-486A-ABC6-DECA440DE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EEFF4A-62ED-4156-A855-42FCC678D0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5A1D65-020F-4B32-B71A-806378997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A785BF-CC2D-48AA-A630-90D5A733FC8C}"/>
              </a:ext>
            </a:extLst>
          </p:cNvPr>
          <p:cNvSpPr>
            <a:spLocks noGrp="1"/>
          </p:cNvSpPr>
          <p:nvPr>
            <p:ph type="dt" sz="half" idx="10"/>
          </p:nvPr>
        </p:nvSpPr>
        <p:spPr/>
        <p:txBody>
          <a:bodyPr/>
          <a:lstStyle/>
          <a:p>
            <a:fld id="{BEB818D6-FC51-4021-A983-2B34DE9D6792}" type="datetimeFigureOut">
              <a:rPr lang="en-US" smtClean="0"/>
              <a:t>2/23/2024</a:t>
            </a:fld>
            <a:endParaRPr lang="en-US"/>
          </a:p>
        </p:txBody>
      </p:sp>
      <p:sp>
        <p:nvSpPr>
          <p:cNvPr id="6" name="Footer Placeholder 5">
            <a:extLst>
              <a:ext uri="{FF2B5EF4-FFF2-40B4-BE49-F238E27FC236}">
                <a16:creationId xmlns:a16="http://schemas.microsoft.com/office/drawing/2014/main" id="{B9F92026-87F8-458E-98EA-A8AC487EB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929C6-60C4-403D-BDB8-B4F708479B74}"/>
              </a:ext>
            </a:extLst>
          </p:cNvPr>
          <p:cNvSpPr>
            <a:spLocks noGrp="1"/>
          </p:cNvSpPr>
          <p:nvPr>
            <p:ph type="sldNum" sz="quarter" idx="12"/>
          </p:nvPr>
        </p:nvSpPr>
        <p:spPr/>
        <p:txBody>
          <a:bodyPr/>
          <a:lstStyle/>
          <a:p>
            <a:fld id="{A4C0206B-E8EA-429A-85C2-60C2754FCECF}" type="slidenum">
              <a:rPr lang="en-US" smtClean="0"/>
              <a:t>‹#›</a:t>
            </a:fld>
            <a:endParaRPr lang="en-US"/>
          </a:p>
        </p:txBody>
      </p:sp>
    </p:spTree>
    <p:extLst>
      <p:ext uri="{BB962C8B-B14F-4D97-AF65-F5344CB8AC3E}">
        <p14:creationId xmlns:p14="http://schemas.microsoft.com/office/powerpoint/2010/main" val="4147900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149955-031E-4449-840C-9EB96072D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FE7310-EFDE-454A-AF28-E7A4ADF8C8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EF594-35D3-4D85-BCD1-6922887798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818D6-FC51-4021-A983-2B34DE9D6792}" type="datetimeFigureOut">
              <a:rPr lang="en-US" smtClean="0"/>
              <a:t>2/23/2024</a:t>
            </a:fld>
            <a:endParaRPr lang="en-US"/>
          </a:p>
        </p:txBody>
      </p:sp>
      <p:sp>
        <p:nvSpPr>
          <p:cNvPr id="5" name="Footer Placeholder 4">
            <a:extLst>
              <a:ext uri="{FF2B5EF4-FFF2-40B4-BE49-F238E27FC236}">
                <a16:creationId xmlns:a16="http://schemas.microsoft.com/office/drawing/2014/main" id="{C1CA26F8-D4FC-45BE-9DF8-8476B74DF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A9F58F-B3A0-4962-9E7C-0E2DB9C03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0206B-E8EA-429A-85C2-60C2754FCECF}" type="slidenum">
              <a:rPr lang="en-US" smtClean="0"/>
              <a:t>‹#›</a:t>
            </a:fld>
            <a:endParaRPr lang="en-US"/>
          </a:p>
        </p:txBody>
      </p:sp>
    </p:spTree>
    <p:extLst>
      <p:ext uri="{BB962C8B-B14F-4D97-AF65-F5344CB8AC3E}">
        <p14:creationId xmlns:p14="http://schemas.microsoft.com/office/powerpoint/2010/main" val="2280256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195262&amp;picture=forest-background"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firstgradefactory.blogspot.com/2011_07_01_archive.html" TargetMode="External"/><Relationship Id="rId5" Type="http://schemas.openxmlformats.org/officeDocument/2006/relationships/image" Target="../media/image14.jpg"/><Relationship Id="rId4" Type="http://schemas.openxmlformats.org/officeDocument/2006/relationships/hyperlink" Target="https://foto.wuestenigel.com/man-holding-a-brown-paper-bag-in-his-hand/"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openclipart.org/detail/22126" TargetMode="External"/><Relationship Id="rId3" Type="http://schemas.openxmlformats.org/officeDocument/2006/relationships/image" Target="../media/image15.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ixabay.com/en/vegetables-fruit-picnic-2331531/" TargetMode="External"/><Relationship Id="rId5" Type="http://schemas.openxmlformats.org/officeDocument/2006/relationships/image" Target="../media/image16.png"/><Relationship Id="rId4" Type="http://schemas.openxmlformats.org/officeDocument/2006/relationships/hyperlink" Target="https://www.publicdomainpictures.net/en/view-image.php?image=127816&amp;picture=grocery-bag" TargetMode="External"/><Relationship Id="rId9"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comments" Target="../comments/comment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ggboyjun.com/entry/Chat-GPT-%EC%82%AC%EC%9A%A9%EB%B0%A9%EB%B2%95"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dinh4" TargetMode="External"/><Relationship Id="rId3" Type="http://schemas.openxmlformats.org/officeDocument/2006/relationships/hyperlink" Target="https://hoodmemorial.org/2017/05/08/lets-celebrate/" TargetMode="External"/><Relationship Id="rId7" Type="http://schemas.openxmlformats.org/officeDocument/2006/relationships/hyperlink" Target="mailto:ddinh4@lsu.edu" TargetMode="External"/><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073932"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view-image.php?image=14802&amp;picture=tree-hawai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7.png"/><Relationship Id="rId4" Type="http://schemas.openxmlformats.org/officeDocument/2006/relationships/hyperlink" Target="https://www.publicdomainpictures.net/view-image.php?image=14802&amp;picture=tree-hawai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ixabay.com/en/teacher-silhouette-black-isolated-309533/" TargetMode="External"/><Relationship Id="rId5" Type="http://schemas.openxmlformats.org/officeDocument/2006/relationships/image" Target="../media/image8.png"/><Relationship Id="rId4" Type="http://schemas.openxmlformats.org/officeDocument/2006/relationships/hyperlink" Target="https://www.publicdomainpictures.net/en/view-image.php?image=195262&amp;picture=forest-backgroun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FCD9C-89DD-4D2A-9F0C-261245016C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82296"/>
            <a:ext cx="12192000" cy="8128000"/>
          </a:xfrm>
          <a:prstGeom prst="rect">
            <a:avLst/>
          </a:prstGeom>
        </p:spPr>
      </p:pic>
      <p:sp>
        <p:nvSpPr>
          <p:cNvPr id="18" name="Rectangle 17">
            <a:extLst>
              <a:ext uri="{FF2B5EF4-FFF2-40B4-BE49-F238E27FC236}">
                <a16:creationId xmlns:a16="http://schemas.microsoft.com/office/drawing/2014/main" id="{C4B6A1E8-2E53-4BE8-A306-F29F2342E52F}"/>
              </a:ext>
            </a:extLst>
          </p:cNvPr>
          <p:cNvSpPr/>
          <p:nvPr/>
        </p:nvSpPr>
        <p:spPr>
          <a:xfrm>
            <a:off x="0" y="-82296"/>
            <a:ext cx="7277100" cy="842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9D29865-2CA8-41F9-8631-511E7092C9FC}"/>
              </a:ext>
            </a:extLst>
          </p:cNvPr>
          <p:cNvGrpSpPr/>
          <p:nvPr/>
        </p:nvGrpSpPr>
        <p:grpSpPr>
          <a:xfrm>
            <a:off x="0" y="-228092"/>
            <a:ext cx="7362825" cy="8273796"/>
            <a:chOff x="0" y="-228092"/>
            <a:chExt cx="7362825" cy="8273796"/>
          </a:xfrm>
        </p:grpSpPr>
        <p:sp>
          <p:nvSpPr>
            <p:cNvPr id="27" name="Freeform: Shape 26">
              <a:extLst>
                <a:ext uri="{FF2B5EF4-FFF2-40B4-BE49-F238E27FC236}">
                  <a16:creationId xmlns:a16="http://schemas.microsoft.com/office/drawing/2014/main" id="{D64C74CA-DE9A-43F5-9E40-3EFF4FA3DD95}"/>
                </a:ext>
              </a:extLst>
            </p:cNvPr>
            <p:cNvSpPr/>
            <p:nvPr/>
          </p:nvSpPr>
          <p:spPr>
            <a:xfrm>
              <a:off x="0" y="-228092"/>
              <a:ext cx="7362825" cy="8273796"/>
            </a:xfrm>
            <a:custGeom>
              <a:avLst/>
              <a:gdLst>
                <a:gd name="connsiteX0" fmla="*/ 3359135 w 7362825"/>
                <a:gd name="connsiteY0" fmla="*/ 4876937 h 8273796"/>
                <a:gd name="connsiteX1" fmla="*/ 3434802 w 7362825"/>
                <a:gd name="connsiteY1" fmla="*/ 4937579 h 8273796"/>
                <a:gd name="connsiteX2" fmla="*/ 3458338 w 7362825"/>
                <a:gd name="connsiteY2" fmla="*/ 5188887 h 8273796"/>
                <a:gd name="connsiteX3" fmla="*/ 3436063 w 7362825"/>
                <a:gd name="connsiteY3" fmla="*/ 5436871 h 8273796"/>
                <a:gd name="connsiteX4" fmla="*/ 3359135 w 7362825"/>
                <a:gd name="connsiteY4" fmla="*/ 5500838 h 8273796"/>
                <a:gd name="connsiteX5" fmla="*/ 3281099 w 7362825"/>
                <a:gd name="connsiteY5" fmla="*/ 5437168 h 8273796"/>
                <a:gd name="connsiteX6" fmla="*/ 3259964 w 7362825"/>
                <a:gd name="connsiteY6" fmla="*/ 5188887 h 8273796"/>
                <a:gd name="connsiteX7" fmla="*/ 3284488 w 7362825"/>
                <a:gd name="connsiteY7" fmla="*/ 4933685 h 8273796"/>
                <a:gd name="connsiteX8" fmla="*/ 3359135 w 7362825"/>
                <a:gd name="connsiteY8" fmla="*/ 4876937 h 8273796"/>
                <a:gd name="connsiteX9" fmla="*/ 5010283 w 7362825"/>
                <a:gd name="connsiteY9" fmla="*/ 4866658 h 8273796"/>
                <a:gd name="connsiteX10" fmla="*/ 5122318 w 7362825"/>
                <a:gd name="connsiteY10" fmla="*/ 5042933 h 8273796"/>
                <a:gd name="connsiteX11" fmla="*/ 5122398 w 7362825"/>
                <a:gd name="connsiteY11" fmla="*/ 5050642 h 8273796"/>
                <a:gd name="connsiteX12" fmla="*/ 4900287 w 7362825"/>
                <a:gd name="connsiteY12" fmla="*/ 5050642 h 8273796"/>
                <a:gd name="connsiteX13" fmla="*/ 5010283 w 7362825"/>
                <a:gd name="connsiteY13" fmla="*/ 4866658 h 8273796"/>
                <a:gd name="connsiteX14" fmla="*/ 4460998 w 7362825"/>
                <a:gd name="connsiteY14" fmla="*/ 4645672 h 8273796"/>
                <a:gd name="connsiteX15" fmla="*/ 4242067 w 7362825"/>
                <a:gd name="connsiteY15" fmla="*/ 4904640 h 8273796"/>
                <a:gd name="connsiteX16" fmla="*/ 4242067 w 7362825"/>
                <a:gd name="connsiteY16" fmla="*/ 4659034 h 8273796"/>
                <a:gd name="connsiteX17" fmla="*/ 3949131 w 7362825"/>
                <a:gd name="connsiteY17" fmla="*/ 4659034 h 8273796"/>
                <a:gd name="connsiteX18" fmla="*/ 3949131 w 7362825"/>
                <a:gd name="connsiteY18" fmla="*/ 5717713 h 8273796"/>
                <a:gd name="connsiteX19" fmla="*/ 4275986 w 7362825"/>
                <a:gd name="connsiteY19" fmla="*/ 5717713 h 8273796"/>
                <a:gd name="connsiteX20" fmla="*/ 4275986 w 7362825"/>
                <a:gd name="connsiteY20" fmla="*/ 5259022 h 8273796"/>
                <a:gd name="connsiteX21" fmla="*/ 4461945 w 7362825"/>
                <a:gd name="connsiteY21" fmla="*/ 4965331 h 8273796"/>
                <a:gd name="connsiteX22" fmla="*/ 4530891 w 7362825"/>
                <a:gd name="connsiteY22" fmla="*/ 4969362 h 8273796"/>
                <a:gd name="connsiteX23" fmla="*/ 4530891 w 7362825"/>
                <a:gd name="connsiteY23" fmla="*/ 4654681 h 8273796"/>
                <a:gd name="connsiteX24" fmla="*/ 4460998 w 7362825"/>
                <a:gd name="connsiteY24" fmla="*/ 4645672 h 8273796"/>
                <a:gd name="connsiteX25" fmla="*/ 5004485 w 7362825"/>
                <a:gd name="connsiteY25" fmla="*/ 4638477 h 8273796"/>
                <a:gd name="connsiteX26" fmla="*/ 4682834 w 7362825"/>
                <a:gd name="connsiteY26" fmla="*/ 4784728 h 8273796"/>
                <a:gd name="connsiteX27" fmla="*/ 4563187 w 7362825"/>
                <a:gd name="connsiteY27" fmla="*/ 5203502 h 8273796"/>
                <a:gd name="connsiteX28" fmla="*/ 4676057 w 7362825"/>
                <a:gd name="connsiteY28" fmla="*/ 5592413 h 8273796"/>
                <a:gd name="connsiteX29" fmla="*/ 5006493 w 7362825"/>
                <a:gd name="connsiteY29" fmla="*/ 5739298 h 8273796"/>
                <a:gd name="connsiteX30" fmla="*/ 5431715 w 7362825"/>
                <a:gd name="connsiteY30" fmla="*/ 5345120 h 8273796"/>
                <a:gd name="connsiteX31" fmla="*/ 5138555 w 7362825"/>
                <a:gd name="connsiteY31" fmla="*/ 5327132 h 8273796"/>
                <a:gd name="connsiteX32" fmla="*/ 5011455 w 7362825"/>
                <a:gd name="connsiteY32" fmla="*/ 5500838 h 8273796"/>
                <a:gd name="connsiteX33" fmla="*/ 4929846 w 7362825"/>
                <a:gd name="connsiteY33" fmla="*/ 5461555 h 8273796"/>
                <a:gd name="connsiteX34" fmla="*/ 4898264 w 7362825"/>
                <a:gd name="connsiteY34" fmla="*/ 5291993 h 8273796"/>
                <a:gd name="connsiteX35" fmla="*/ 4898264 w 7362825"/>
                <a:gd name="connsiteY35" fmla="*/ 5256211 h 8273796"/>
                <a:gd name="connsiteX36" fmla="*/ 5431715 w 7362825"/>
                <a:gd name="connsiteY36" fmla="*/ 5256211 h 8273796"/>
                <a:gd name="connsiteX37" fmla="*/ 5309249 w 7362825"/>
                <a:gd name="connsiteY37" fmla="*/ 4768555 h 8273796"/>
                <a:gd name="connsiteX38" fmla="*/ 5004485 w 7362825"/>
                <a:gd name="connsiteY38" fmla="*/ 4638477 h 8273796"/>
                <a:gd name="connsiteX39" fmla="*/ 3359135 w 7362825"/>
                <a:gd name="connsiteY39" fmla="*/ 4638477 h 8273796"/>
                <a:gd name="connsiteX40" fmla="*/ 2924887 w 7362825"/>
                <a:gd name="connsiteY40" fmla="*/ 5188389 h 8273796"/>
                <a:gd name="connsiteX41" fmla="*/ 3359135 w 7362825"/>
                <a:gd name="connsiteY41" fmla="*/ 5739298 h 8273796"/>
                <a:gd name="connsiteX42" fmla="*/ 3793415 w 7362825"/>
                <a:gd name="connsiteY42" fmla="*/ 5188389 h 8273796"/>
                <a:gd name="connsiteX43" fmla="*/ 3359135 w 7362825"/>
                <a:gd name="connsiteY43" fmla="*/ 4638477 h 8273796"/>
                <a:gd name="connsiteX44" fmla="*/ 5925173 w 7362825"/>
                <a:gd name="connsiteY44" fmla="*/ 4637449 h 8273796"/>
                <a:gd name="connsiteX45" fmla="*/ 5652007 w 7362825"/>
                <a:gd name="connsiteY45" fmla="*/ 4731778 h 8273796"/>
                <a:gd name="connsiteX46" fmla="*/ 5541932 w 7362825"/>
                <a:gd name="connsiteY46" fmla="*/ 4982676 h 8273796"/>
                <a:gd name="connsiteX47" fmla="*/ 5611705 w 7362825"/>
                <a:gd name="connsiteY47" fmla="*/ 5179910 h 8273796"/>
                <a:gd name="connsiteX48" fmla="*/ 5891158 w 7362825"/>
                <a:gd name="connsiteY48" fmla="*/ 5323872 h 8273796"/>
                <a:gd name="connsiteX49" fmla="*/ 5983768 w 7362825"/>
                <a:gd name="connsiteY49" fmla="*/ 5374389 h 8273796"/>
                <a:gd name="connsiteX50" fmla="*/ 6011657 w 7362825"/>
                <a:gd name="connsiteY50" fmla="*/ 5436421 h 8273796"/>
                <a:gd name="connsiteX51" fmla="*/ 5919215 w 7362825"/>
                <a:gd name="connsiteY51" fmla="*/ 5511117 h 8273796"/>
                <a:gd name="connsiteX52" fmla="*/ 5775991 w 7362825"/>
                <a:gd name="connsiteY52" fmla="*/ 5358996 h 8273796"/>
                <a:gd name="connsiteX53" fmla="*/ 5512124 w 7362825"/>
                <a:gd name="connsiteY53" fmla="*/ 5398664 h 8273796"/>
                <a:gd name="connsiteX54" fmla="*/ 5914059 w 7362825"/>
                <a:gd name="connsiteY54" fmla="*/ 5739298 h 8273796"/>
                <a:gd name="connsiteX55" fmla="*/ 6213716 w 7362825"/>
                <a:gd name="connsiteY55" fmla="*/ 5637445 h 8273796"/>
                <a:gd name="connsiteX56" fmla="*/ 6322066 w 7362825"/>
                <a:gd name="connsiteY56" fmla="*/ 5386009 h 8273796"/>
                <a:gd name="connsiteX57" fmla="*/ 6281931 w 7362825"/>
                <a:gd name="connsiteY57" fmla="*/ 5231503 h 8273796"/>
                <a:gd name="connsiteX58" fmla="*/ 6183491 w 7362825"/>
                <a:gd name="connsiteY58" fmla="*/ 5130437 h 8273796"/>
                <a:gd name="connsiteX59" fmla="*/ 6006517 w 7362825"/>
                <a:gd name="connsiteY59" fmla="*/ 5055155 h 8273796"/>
                <a:gd name="connsiteX60" fmla="*/ 5878157 w 7362825"/>
                <a:gd name="connsiteY60" fmla="*/ 4998182 h 8273796"/>
                <a:gd name="connsiteX61" fmla="*/ 5850285 w 7362825"/>
                <a:gd name="connsiteY61" fmla="*/ 4935283 h 8273796"/>
                <a:gd name="connsiteX62" fmla="*/ 5917994 w 7362825"/>
                <a:gd name="connsiteY62" fmla="*/ 4866658 h 8273796"/>
                <a:gd name="connsiteX63" fmla="*/ 6054167 w 7362825"/>
                <a:gd name="connsiteY63" fmla="*/ 5005417 h 8273796"/>
                <a:gd name="connsiteX64" fmla="*/ 6292258 w 7362825"/>
                <a:gd name="connsiteY64" fmla="*/ 4938302 h 8273796"/>
                <a:gd name="connsiteX65" fmla="*/ 5925173 w 7362825"/>
                <a:gd name="connsiteY65" fmla="*/ 4637449 h 8273796"/>
                <a:gd name="connsiteX66" fmla="*/ 6805454 w 7362825"/>
                <a:gd name="connsiteY66" fmla="*/ 4337318 h 8273796"/>
                <a:gd name="connsiteX67" fmla="*/ 6486823 w 7362825"/>
                <a:gd name="connsiteY67" fmla="*/ 4347356 h 8273796"/>
                <a:gd name="connsiteX68" fmla="*/ 6486823 w 7362825"/>
                <a:gd name="connsiteY68" fmla="*/ 4659034 h 8273796"/>
                <a:gd name="connsiteX69" fmla="*/ 6373760 w 7362825"/>
                <a:gd name="connsiteY69" fmla="*/ 4659034 h 8273796"/>
                <a:gd name="connsiteX70" fmla="*/ 6373760 w 7362825"/>
                <a:gd name="connsiteY70" fmla="*/ 4924217 h 8273796"/>
                <a:gd name="connsiteX71" fmla="*/ 6486823 w 7362825"/>
                <a:gd name="connsiteY71" fmla="*/ 4924217 h 8273796"/>
                <a:gd name="connsiteX72" fmla="*/ 6486823 w 7362825"/>
                <a:gd name="connsiteY72" fmla="*/ 5308679 h 8273796"/>
                <a:gd name="connsiteX73" fmla="*/ 6507252 w 7362825"/>
                <a:gd name="connsiteY73" fmla="*/ 5553009 h 8273796"/>
                <a:gd name="connsiteX74" fmla="*/ 6601829 w 7362825"/>
                <a:gd name="connsiteY74" fmla="*/ 5685906 h 8273796"/>
                <a:gd name="connsiteX75" fmla="*/ 6811895 w 7362825"/>
                <a:gd name="connsiteY75" fmla="*/ 5739298 h 8273796"/>
                <a:gd name="connsiteX76" fmla="*/ 7006912 w 7362825"/>
                <a:gd name="connsiteY76" fmla="*/ 5714019 h 8273796"/>
                <a:gd name="connsiteX77" fmla="*/ 7006912 w 7362825"/>
                <a:gd name="connsiteY77" fmla="*/ 5461780 h 8273796"/>
                <a:gd name="connsiteX78" fmla="*/ 6904738 w 7362825"/>
                <a:gd name="connsiteY78" fmla="*/ 5463836 h 8273796"/>
                <a:gd name="connsiteX79" fmla="*/ 6832435 w 7362825"/>
                <a:gd name="connsiteY79" fmla="*/ 5448249 h 8273796"/>
                <a:gd name="connsiteX80" fmla="*/ 6809261 w 7362825"/>
                <a:gd name="connsiteY80" fmla="*/ 5406814 h 8273796"/>
                <a:gd name="connsiteX81" fmla="*/ 6805454 w 7362825"/>
                <a:gd name="connsiteY81" fmla="*/ 5277716 h 8273796"/>
                <a:gd name="connsiteX82" fmla="*/ 6805454 w 7362825"/>
                <a:gd name="connsiteY82" fmla="*/ 4924217 h 8273796"/>
                <a:gd name="connsiteX83" fmla="*/ 6992522 w 7362825"/>
                <a:gd name="connsiteY83" fmla="*/ 4924217 h 8273796"/>
                <a:gd name="connsiteX84" fmla="*/ 6992522 w 7362825"/>
                <a:gd name="connsiteY84" fmla="*/ 4659034 h 8273796"/>
                <a:gd name="connsiteX85" fmla="*/ 6805454 w 7362825"/>
                <a:gd name="connsiteY85" fmla="*/ 4659034 h 8273796"/>
                <a:gd name="connsiteX86" fmla="*/ 2049750 w 7362825"/>
                <a:gd name="connsiteY86" fmla="*/ 4301344 h 8273796"/>
                <a:gd name="connsiteX87" fmla="*/ 2049750 w 7362825"/>
                <a:gd name="connsiteY87" fmla="*/ 5717713 h 8273796"/>
                <a:gd name="connsiteX88" fmla="*/ 2394077 w 7362825"/>
                <a:gd name="connsiteY88" fmla="*/ 5717713 h 8273796"/>
                <a:gd name="connsiteX89" fmla="*/ 2394077 w 7362825"/>
                <a:gd name="connsiteY89" fmla="*/ 5172956 h 8273796"/>
                <a:gd name="connsiteX90" fmla="*/ 2789797 w 7362825"/>
                <a:gd name="connsiteY90" fmla="*/ 5172956 h 8273796"/>
                <a:gd name="connsiteX91" fmla="*/ 2789797 w 7362825"/>
                <a:gd name="connsiteY91" fmla="*/ 4896466 h 8273796"/>
                <a:gd name="connsiteX92" fmla="*/ 2394077 w 7362825"/>
                <a:gd name="connsiteY92" fmla="*/ 4896466 h 8273796"/>
                <a:gd name="connsiteX93" fmla="*/ 2394077 w 7362825"/>
                <a:gd name="connsiteY93" fmla="*/ 4577834 h 8273796"/>
                <a:gd name="connsiteX94" fmla="*/ 2908000 w 7362825"/>
                <a:gd name="connsiteY94" fmla="*/ 4577834 h 8273796"/>
                <a:gd name="connsiteX95" fmla="*/ 2908000 w 7362825"/>
                <a:gd name="connsiteY95" fmla="*/ 4301344 h 8273796"/>
                <a:gd name="connsiteX96" fmla="*/ 2174611 w 7362825"/>
                <a:gd name="connsiteY96" fmla="*/ 3374539 h 8273796"/>
                <a:gd name="connsiteX97" fmla="*/ 2174611 w 7362825"/>
                <a:gd name="connsiteY97" fmla="*/ 3404411 h 8273796"/>
                <a:gd name="connsiteX98" fmla="*/ 2137938 w 7362825"/>
                <a:gd name="connsiteY98" fmla="*/ 3604166 h 8273796"/>
                <a:gd name="connsiteX99" fmla="*/ 2060456 w 7362825"/>
                <a:gd name="connsiteY99" fmla="*/ 3655140 h 8273796"/>
                <a:gd name="connsiteX100" fmla="*/ 1987543 w 7362825"/>
                <a:gd name="connsiteY100" fmla="*/ 3546606 h 8273796"/>
                <a:gd name="connsiteX101" fmla="*/ 2033885 w 7362825"/>
                <a:gd name="connsiteY101" fmla="*/ 3423795 h 8273796"/>
                <a:gd name="connsiteX102" fmla="*/ 2174611 w 7362825"/>
                <a:gd name="connsiteY102" fmla="*/ 3374539 h 8273796"/>
                <a:gd name="connsiteX103" fmla="*/ 5103330 w 7362825"/>
                <a:gd name="connsiteY103" fmla="*/ 3019933 h 8273796"/>
                <a:gd name="connsiteX104" fmla="*/ 5178997 w 7362825"/>
                <a:gd name="connsiteY104" fmla="*/ 3080575 h 8273796"/>
                <a:gd name="connsiteX105" fmla="*/ 5202533 w 7362825"/>
                <a:gd name="connsiteY105" fmla="*/ 3331883 h 8273796"/>
                <a:gd name="connsiteX106" fmla="*/ 5180258 w 7362825"/>
                <a:gd name="connsiteY106" fmla="*/ 3579867 h 8273796"/>
                <a:gd name="connsiteX107" fmla="*/ 5103330 w 7362825"/>
                <a:gd name="connsiteY107" fmla="*/ 3643834 h 8273796"/>
                <a:gd name="connsiteX108" fmla="*/ 5025294 w 7362825"/>
                <a:gd name="connsiteY108" fmla="*/ 3580164 h 8273796"/>
                <a:gd name="connsiteX109" fmla="*/ 5004159 w 7362825"/>
                <a:gd name="connsiteY109" fmla="*/ 3331883 h 8273796"/>
                <a:gd name="connsiteX110" fmla="*/ 5028683 w 7362825"/>
                <a:gd name="connsiteY110" fmla="*/ 3076681 h 8273796"/>
                <a:gd name="connsiteX111" fmla="*/ 5103330 w 7362825"/>
                <a:gd name="connsiteY111" fmla="*/ 3019933 h 8273796"/>
                <a:gd name="connsiteX112" fmla="*/ 4096282 w 7362825"/>
                <a:gd name="connsiteY112" fmla="*/ 3016849 h 8273796"/>
                <a:gd name="connsiteX113" fmla="*/ 4172696 w 7362825"/>
                <a:gd name="connsiteY113" fmla="*/ 3060597 h 8273796"/>
                <a:gd name="connsiteX114" fmla="*/ 4200078 w 7362825"/>
                <a:gd name="connsiteY114" fmla="*/ 3248162 h 8273796"/>
                <a:gd name="connsiteX115" fmla="*/ 4200078 w 7362825"/>
                <a:gd name="connsiteY115" fmla="*/ 3428501 h 8273796"/>
                <a:gd name="connsiteX116" fmla="*/ 4169516 w 7362825"/>
                <a:gd name="connsiteY116" fmla="*/ 3598464 h 8273796"/>
                <a:gd name="connsiteX117" fmla="*/ 4094258 w 7362825"/>
                <a:gd name="connsiteY117" fmla="*/ 3636639 h 8273796"/>
                <a:gd name="connsiteX118" fmla="*/ 4019137 w 7362825"/>
                <a:gd name="connsiteY118" fmla="*/ 3578783 h 8273796"/>
                <a:gd name="connsiteX119" fmla="*/ 3994509 w 7362825"/>
                <a:gd name="connsiteY119" fmla="*/ 3358977 h 8273796"/>
                <a:gd name="connsiteX120" fmla="*/ 4017154 w 7362825"/>
                <a:gd name="connsiteY120" fmla="*/ 3078785 h 8273796"/>
                <a:gd name="connsiteX121" fmla="*/ 4096282 w 7362825"/>
                <a:gd name="connsiteY121" fmla="*/ 3016849 h 8273796"/>
                <a:gd name="connsiteX122" fmla="*/ 6230423 w 7362825"/>
                <a:gd name="connsiteY122" fmla="*/ 2781473 h 8273796"/>
                <a:gd name="connsiteX123" fmla="*/ 6004763 w 7362825"/>
                <a:gd name="connsiteY123" fmla="*/ 2940724 h 8273796"/>
                <a:gd name="connsiteX124" fmla="*/ 6004763 w 7362825"/>
                <a:gd name="connsiteY124" fmla="*/ 2802030 h 8273796"/>
                <a:gd name="connsiteX125" fmla="*/ 5693326 w 7362825"/>
                <a:gd name="connsiteY125" fmla="*/ 2802030 h 8273796"/>
                <a:gd name="connsiteX126" fmla="*/ 5693326 w 7362825"/>
                <a:gd name="connsiteY126" fmla="*/ 3860709 h 8273796"/>
                <a:gd name="connsiteX127" fmla="*/ 6020181 w 7362825"/>
                <a:gd name="connsiteY127" fmla="*/ 3860709 h 8273796"/>
                <a:gd name="connsiteX128" fmla="*/ 6020181 w 7362825"/>
                <a:gd name="connsiteY128" fmla="*/ 3247696 h 8273796"/>
                <a:gd name="connsiteX129" fmla="*/ 6038867 w 7362825"/>
                <a:gd name="connsiteY129" fmla="*/ 3081178 h 8273796"/>
                <a:gd name="connsiteX130" fmla="*/ 6112413 w 7362825"/>
                <a:gd name="connsiteY130" fmla="*/ 3042545 h 8273796"/>
                <a:gd name="connsiteX131" fmla="*/ 6166624 w 7362825"/>
                <a:gd name="connsiteY131" fmla="*/ 3067013 h 8273796"/>
                <a:gd name="connsiteX132" fmla="*/ 6178469 w 7362825"/>
                <a:gd name="connsiteY132" fmla="*/ 3195292 h 8273796"/>
                <a:gd name="connsiteX133" fmla="*/ 6178469 w 7362825"/>
                <a:gd name="connsiteY133" fmla="*/ 3860709 h 8273796"/>
                <a:gd name="connsiteX134" fmla="*/ 6505323 w 7362825"/>
                <a:gd name="connsiteY134" fmla="*/ 3860709 h 8273796"/>
                <a:gd name="connsiteX135" fmla="*/ 6505323 w 7362825"/>
                <a:gd name="connsiteY135" fmla="*/ 3247696 h 8273796"/>
                <a:gd name="connsiteX136" fmla="*/ 6521777 w 7362825"/>
                <a:gd name="connsiteY136" fmla="*/ 3079178 h 8273796"/>
                <a:gd name="connsiteX137" fmla="*/ 6590425 w 7362825"/>
                <a:gd name="connsiteY137" fmla="*/ 3042545 h 8273796"/>
                <a:gd name="connsiteX138" fmla="*/ 6645022 w 7362825"/>
                <a:gd name="connsiteY138" fmla="*/ 3068972 h 8273796"/>
                <a:gd name="connsiteX139" fmla="*/ 6657444 w 7362825"/>
                <a:gd name="connsiteY139" fmla="*/ 3204366 h 8273796"/>
                <a:gd name="connsiteX140" fmla="*/ 6657444 w 7362825"/>
                <a:gd name="connsiteY140" fmla="*/ 3860709 h 8273796"/>
                <a:gd name="connsiteX141" fmla="*/ 6984298 w 7362825"/>
                <a:gd name="connsiteY141" fmla="*/ 3860709 h 8273796"/>
                <a:gd name="connsiteX142" fmla="*/ 6984298 w 7362825"/>
                <a:gd name="connsiteY142" fmla="*/ 3174944 h 8273796"/>
                <a:gd name="connsiteX143" fmla="*/ 6959269 w 7362825"/>
                <a:gd name="connsiteY143" fmla="*/ 2929330 h 8273796"/>
                <a:gd name="connsiteX144" fmla="*/ 6869075 w 7362825"/>
                <a:gd name="connsiteY144" fmla="*/ 2821470 h 8273796"/>
                <a:gd name="connsiteX145" fmla="*/ 6697979 w 7362825"/>
                <a:gd name="connsiteY145" fmla="*/ 2781473 h 8273796"/>
                <a:gd name="connsiteX146" fmla="*/ 6456500 w 7362825"/>
                <a:gd name="connsiteY146" fmla="*/ 2940724 h 8273796"/>
                <a:gd name="connsiteX147" fmla="*/ 6230423 w 7362825"/>
                <a:gd name="connsiteY147" fmla="*/ 2781473 h 8273796"/>
                <a:gd name="connsiteX148" fmla="*/ 5103330 w 7362825"/>
                <a:gd name="connsiteY148" fmla="*/ 2781473 h 8273796"/>
                <a:gd name="connsiteX149" fmla="*/ 4669082 w 7362825"/>
                <a:gd name="connsiteY149" fmla="*/ 3331385 h 8273796"/>
                <a:gd name="connsiteX150" fmla="*/ 5103330 w 7362825"/>
                <a:gd name="connsiteY150" fmla="*/ 3882294 h 8273796"/>
                <a:gd name="connsiteX151" fmla="*/ 5537610 w 7362825"/>
                <a:gd name="connsiteY151" fmla="*/ 3331385 h 8273796"/>
                <a:gd name="connsiteX152" fmla="*/ 5103330 w 7362825"/>
                <a:gd name="connsiteY152" fmla="*/ 2781473 h 8273796"/>
                <a:gd name="connsiteX153" fmla="*/ 3237821 w 7362825"/>
                <a:gd name="connsiteY153" fmla="*/ 2781473 h 8273796"/>
                <a:gd name="connsiteX154" fmla="*/ 3004388 w 7362825"/>
                <a:gd name="connsiteY154" fmla="*/ 2940724 h 8273796"/>
                <a:gd name="connsiteX155" fmla="*/ 3004388 w 7362825"/>
                <a:gd name="connsiteY155" fmla="*/ 2802030 h 8273796"/>
                <a:gd name="connsiteX156" fmla="*/ 2692951 w 7362825"/>
                <a:gd name="connsiteY156" fmla="*/ 2802030 h 8273796"/>
                <a:gd name="connsiteX157" fmla="*/ 2692951 w 7362825"/>
                <a:gd name="connsiteY157" fmla="*/ 3860709 h 8273796"/>
                <a:gd name="connsiteX158" fmla="*/ 3019806 w 7362825"/>
                <a:gd name="connsiteY158" fmla="*/ 3860709 h 8273796"/>
                <a:gd name="connsiteX159" fmla="*/ 3019806 w 7362825"/>
                <a:gd name="connsiteY159" fmla="*/ 3243665 h 8273796"/>
                <a:gd name="connsiteX160" fmla="*/ 3039752 w 7362825"/>
                <a:gd name="connsiteY160" fmla="*/ 3081322 h 8273796"/>
                <a:gd name="connsiteX161" fmla="*/ 3122783 w 7362825"/>
                <a:gd name="connsiteY161" fmla="*/ 3042545 h 8273796"/>
                <a:gd name="connsiteX162" fmla="*/ 3178696 w 7362825"/>
                <a:gd name="connsiteY162" fmla="*/ 3061022 h 8273796"/>
                <a:gd name="connsiteX163" fmla="*/ 3198651 w 7362825"/>
                <a:gd name="connsiteY163" fmla="*/ 3173130 h 8273796"/>
                <a:gd name="connsiteX164" fmla="*/ 3198651 w 7362825"/>
                <a:gd name="connsiteY164" fmla="*/ 3860709 h 8273796"/>
                <a:gd name="connsiteX165" fmla="*/ 3525505 w 7362825"/>
                <a:gd name="connsiteY165" fmla="*/ 3860709 h 8273796"/>
                <a:gd name="connsiteX166" fmla="*/ 3525505 w 7362825"/>
                <a:gd name="connsiteY166" fmla="*/ 3172937 h 8273796"/>
                <a:gd name="connsiteX167" fmla="*/ 3505944 w 7362825"/>
                <a:gd name="connsiteY167" fmla="*/ 2954576 h 8273796"/>
                <a:gd name="connsiteX168" fmla="*/ 3415269 w 7362825"/>
                <a:gd name="connsiteY168" fmla="*/ 2830520 h 8273796"/>
                <a:gd name="connsiteX169" fmla="*/ 3237821 w 7362825"/>
                <a:gd name="connsiteY169" fmla="*/ 2781473 h 8273796"/>
                <a:gd name="connsiteX170" fmla="*/ 2118096 w 7362825"/>
                <a:gd name="connsiteY170" fmla="*/ 2780445 h 8273796"/>
                <a:gd name="connsiteX171" fmla="*/ 1824285 w 7362825"/>
                <a:gd name="connsiteY171" fmla="*/ 2867651 h 8273796"/>
                <a:gd name="connsiteX172" fmla="*/ 1686385 w 7362825"/>
                <a:gd name="connsiteY172" fmla="*/ 3137669 h 8273796"/>
                <a:gd name="connsiteX173" fmla="*/ 1996007 w 7362825"/>
                <a:gd name="connsiteY173" fmla="*/ 3165887 h 8273796"/>
                <a:gd name="connsiteX174" fmla="*/ 2095194 w 7362825"/>
                <a:gd name="connsiteY174" fmla="*/ 3009654 h 8273796"/>
                <a:gd name="connsiteX175" fmla="*/ 2158085 w 7362825"/>
                <a:gd name="connsiteY175" fmla="*/ 3041381 h 8273796"/>
                <a:gd name="connsiteX176" fmla="*/ 2174611 w 7362825"/>
                <a:gd name="connsiteY176" fmla="*/ 3169693 h 8273796"/>
                <a:gd name="connsiteX177" fmla="*/ 2174611 w 7362825"/>
                <a:gd name="connsiteY177" fmla="*/ 3188965 h 8273796"/>
                <a:gd name="connsiteX178" fmla="*/ 1771070 w 7362825"/>
                <a:gd name="connsiteY178" fmla="*/ 3304798 h 8273796"/>
                <a:gd name="connsiteX179" fmla="*/ 1652466 w 7362825"/>
                <a:gd name="connsiteY179" fmla="*/ 3583304 h 8273796"/>
                <a:gd name="connsiteX180" fmla="*/ 1732686 w 7362825"/>
                <a:gd name="connsiteY180" fmla="*/ 3805519 h 8273796"/>
                <a:gd name="connsiteX181" fmla="*/ 1940166 w 7362825"/>
                <a:gd name="connsiteY181" fmla="*/ 3882294 h 8273796"/>
                <a:gd name="connsiteX182" fmla="*/ 2197786 w 7362825"/>
                <a:gd name="connsiteY182" fmla="*/ 3704509 h 8273796"/>
                <a:gd name="connsiteX183" fmla="*/ 2217684 w 7362825"/>
                <a:gd name="connsiteY183" fmla="*/ 3860709 h 8273796"/>
                <a:gd name="connsiteX184" fmla="*/ 2518939 w 7362825"/>
                <a:gd name="connsiteY184" fmla="*/ 3860709 h 8273796"/>
                <a:gd name="connsiteX185" fmla="*/ 2501465 w 7362825"/>
                <a:gd name="connsiteY185" fmla="*/ 3614380 h 8273796"/>
                <a:gd name="connsiteX186" fmla="*/ 2501465 w 7362825"/>
                <a:gd name="connsiteY186" fmla="*/ 3208189 h 8273796"/>
                <a:gd name="connsiteX187" fmla="*/ 2477215 w 7362825"/>
                <a:gd name="connsiteY187" fmla="*/ 2975535 h 8273796"/>
                <a:gd name="connsiteX188" fmla="*/ 2360282 w 7362825"/>
                <a:gd name="connsiteY188" fmla="*/ 2839193 h 8273796"/>
                <a:gd name="connsiteX189" fmla="*/ 2118096 w 7362825"/>
                <a:gd name="connsiteY189" fmla="*/ 2780445 h 8273796"/>
                <a:gd name="connsiteX190" fmla="*/ 899773 w 7362825"/>
                <a:gd name="connsiteY190" fmla="*/ 2708496 h 8273796"/>
                <a:gd name="connsiteX191" fmla="*/ 999521 w 7362825"/>
                <a:gd name="connsiteY191" fmla="*/ 2708496 h 8273796"/>
                <a:gd name="connsiteX192" fmla="*/ 1092557 w 7362825"/>
                <a:gd name="connsiteY192" fmla="*/ 2722075 h 8273796"/>
                <a:gd name="connsiteX193" fmla="*/ 1145998 w 7362825"/>
                <a:gd name="connsiteY193" fmla="*/ 2774061 h 8273796"/>
                <a:gd name="connsiteX194" fmla="*/ 1169068 w 7362825"/>
                <a:gd name="connsiteY194" fmla="*/ 2875119 h 8273796"/>
                <a:gd name="connsiteX195" fmla="*/ 1011663 w 7362825"/>
                <a:gd name="connsiteY195" fmla="*/ 3052824 h 8273796"/>
                <a:gd name="connsiteX196" fmla="*/ 899773 w 7362825"/>
                <a:gd name="connsiteY196" fmla="*/ 3052824 h 8273796"/>
                <a:gd name="connsiteX197" fmla="*/ 4200078 w 7362825"/>
                <a:gd name="connsiteY197" fmla="*/ 2444340 h 8273796"/>
                <a:gd name="connsiteX198" fmla="*/ 4200078 w 7362825"/>
                <a:gd name="connsiteY198" fmla="*/ 2896511 h 8273796"/>
                <a:gd name="connsiteX199" fmla="*/ 4018278 w 7362825"/>
                <a:gd name="connsiteY199" fmla="*/ 2787640 h 8273796"/>
                <a:gd name="connsiteX200" fmla="*/ 3756483 w 7362825"/>
                <a:gd name="connsiteY200" fmla="*/ 2925692 h 8273796"/>
                <a:gd name="connsiteX201" fmla="*/ 3659432 w 7362825"/>
                <a:gd name="connsiteY201" fmla="*/ 3335400 h 8273796"/>
                <a:gd name="connsiteX202" fmla="*/ 3744052 w 7362825"/>
                <a:gd name="connsiteY202" fmla="*/ 3724536 h 8273796"/>
                <a:gd name="connsiteX203" fmla="*/ 4004772 w 7362825"/>
                <a:gd name="connsiteY203" fmla="*/ 3875099 h 8273796"/>
                <a:gd name="connsiteX204" fmla="*/ 4215496 w 7362825"/>
                <a:gd name="connsiteY204" fmla="*/ 3692641 h 8273796"/>
                <a:gd name="connsiteX205" fmla="*/ 4215496 w 7362825"/>
                <a:gd name="connsiteY205" fmla="*/ 3860709 h 8273796"/>
                <a:gd name="connsiteX206" fmla="*/ 4521793 w 7362825"/>
                <a:gd name="connsiteY206" fmla="*/ 3860709 h 8273796"/>
                <a:gd name="connsiteX207" fmla="*/ 4521793 w 7362825"/>
                <a:gd name="connsiteY207" fmla="*/ 2444340 h 8273796"/>
                <a:gd name="connsiteX208" fmla="*/ 555445 w 7362825"/>
                <a:gd name="connsiteY208" fmla="*/ 2444340 h 8273796"/>
                <a:gd name="connsiteX209" fmla="*/ 555445 w 7362825"/>
                <a:gd name="connsiteY209" fmla="*/ 3860709 h 8273796"/>
                <a:gd name="connsiteX210" fmla="*/ 899773 w 7362825"/>
                <a:gd name="connsiteY210" fmla="*/ 3860709 h 8273796"/>
                <a:gd name="connsiteX211" fmla="*/ 899773 w 7362825"/>
                <a:gd name="connsiteY211" fmla="*/ 3316980 h 8273796"/>
                <a:gd name="connsiteX212" fmla="*/ 1014056 w 7362825"/>
                <a:gd name="connsiteY212" fmla="*/ 3316980 h 8273796"/>
                <a:gd name="connsiteX213" fmla="*/ 1198169 w 7362825"/>
                <a:gd name="connsiteY213" fmla="*/ 3860709 h 8273796"/>
                <a:gd name="connsiteX214" fmla="*/ 1564788 w 7362825"/>
                <a:gd name="connsiteY214" fmla="*/ 3860709 h 8273796"/>
                <a:gd name="connsiteX215" fmla="*/ 1311649 w 7362825"/>
                <a:gd name="connsiteY215" fmla="*/ 3248291 h 8273796"/>
                <a:gd name="connsiteX216" fmla="*/ 1505173 w 7362825"/>
                <a:gd name="connsiteY216" fmla="*/ 2876131 h 8273796"/>
                <a:gd name="connsiteX217" fmla="*/ 1464244 w 7362825"/>
                <a:gd name="connsiteY217" fmla="*/ 2669863 h 8273796"/>
                <a:gd name="connsiteX218" fmla="*/ 1350514 w 7362825"/>
                <a:gd name="connsiteY218" fmla="*/ 2522841 h 8273796"/>
                <a:gd name="connsiteX219" fmla="*/ 1206945 w 7362825"/>
                <a:gd name="connsiteY219" fmla="*/ 2456570 h 8273796"/>
                <a:gd name="connsiteX220" fmla="*/ 1008612 w 7362825"/>
                <a:gd name="connsiteY220" fmla="*/ 2444340 h 8273796"/>
                <a:gd name="connsiteX221" fmla="*/ 6609465 w 7362825"/>
                <a:gd name="connsiteY221" fmla="*/ 1239865 h 8273796"/>
                <a:gd name="connsiteX222" fmla="*/ 6685131 w 7362825"/>
                <a:gd name="connsiteY222" fmla="*/ 1300507 h 8273796"/>
                <a:gd name="connsiteX223" fmla="*/ 6708668 w 7362825"/>
                <a:gd name="connsiteY223" fmla="*/ 1551815 h 8273796"/>
                <a:gd name="connsiteX224" fmla="*/ 6686392 w 7362825"/>
                <a:gd name="connsiteY224" fmla="*/ 1799799 h 8273796"/>
                <a:gd name="connsiteX225" fmla="*/ 6609465 w 7362825"/>
                <a:gd name="connsiteY225" fmla="*/ 1863766 h 8273796"/>
                <a:gd name="connsiteX226" fmla="*/ 6531429 w 7362825"/>
                <a:gd name="connsiteY226" fmla="*/ 1800096 h 8273796"/>
                <a:gd name="connsiteX227" fmla="*/ 6510294 w 7362825"/>
                <a:gd name="connsiteY227" fmla="*/ 1551815 h 8273796"/>
                <a:gd name="connsiteX228" fmla="*/ 6534817 w 7362825"/>
                <a:gd name="connsiteY228" fmla="*/ 1296613 h 8273796"/>
                <a:gd name="connsiteX229" fmla="*/ 6609465 w 7362825"/>
                <a:gd name="connsiteY229" fmla="*/ 1239865 h 8273796"/>
                <a:gd name="connsiteX230" fmla="*/ 4609215 w 7362825"/>
                <a:gd name="connsiteY230" fmla="*/ 1239865 h 8273796"/>
                <a:gd name="connsiteX231" fmla="*/ 4684882 w 7362825"/>
                <a:gd name="connsiteY231" fmla="*/ 1300507 h 8273796"/>
                <a:gd name="connsiteX232" fmla="*/ 4708418 w 7362825"/>
                <a:gd name="connsiteY232" fmla="*/ 1551815 h 8273796"/>
                <a:gd name="connsiteX233" fmla="*/ 4686143 w 7362825"/>
                <a:gd name="connsiteY233" fmla="*/ 1799799 h 8273796"/>
                <a:gd name="connsiteX234" fmla="*/ 4609215 w 7362825"/>
                <a:gd name="connsiteY234" fmla="*/ 1863766 h 8273796"/>
                <a:gd name="connsiteX235" fmla="*/ 4531179 w 7362825"/>
                <a:gd name="connsiteY235" fmla="*/ 1800096 h 8273796"/>
                <a:gd name="connsiteX236" fmla="*/ 4510044 w 7362825"/>
                <a:gd name="connsiteY236" fmla="*/ 1551815 h 8273796"/>
                <a:gd name="connsiteX237" fmla="*/ 4534568 w 7362825"/>
                <a:gd name="connsiteY237" fmla="*/ 1296613 h 8273796"/>
                <a:gd name="connsiteX238" fmla="*/ 4609215 w 7362825"/>
                <a:gd name="connsiteY238" fmla="*/ 1239865 h 8273796"/>
                <a:gd name="connsiteX239" fmla="*/ 4053728 w 7362825"/>
                <a:gd name="connsiteY239" fmla="*/ 1008600 h 8273796"/>
                <a:gd name="connsiteX240" fmla="*/ 3834797 w 7362825"/>
                <a:gd name="connsiteY240" fmla="*/ 1267568 h 8273796"/>
                <a:gd name="connsiteX241" fmla="*/ 3834797 w 7362825"/>
                <a:gd name="connsiteY241" fmla="*/ 1021962 h 8273796"/>
                <a:gd name="connsiteX242" fmla="*/ 3541861 w 7362825"/>
                <a:gd name="connsiteY242" fmla="*/ 1021962 h 8273796"/>
                <a:gd name="connsiteX243" fmla="*/ 3541861 w 7362825"/>
                <a:gd name="connsiteY243" fmla="*/ 2080641 h 8273796"/>
                <a:gd name="connsiteX244" fmla="*/ 3868716 w 7362825"/>
                <a:gd name="connsiteY244" fmla="*/ 2080641 h 8273796"/>
                <a:gd name="connsiteX245" fmla="*/ 3868716 w 7362825"/>
                <a:gd name="connsiteY245" fmla="*/ 1621949 h 8273796"/>
                <a:gd name="connsiteX246" fmla="*/ 4054675 w 7362825"/>
                <a:gd name="connsiteY246" fmla="*/ 1328259 h 8273796"/>
                <a:gd name="connsiteX247" fmla="*/ 4123621 w 7362825"/>
                <a:gd name="connsiteY247" fmla="*/ 1332290 h 8273796"/>
                <a:gd name="connsiteX248" fmla="*/ 4123621 w 7362825"/>
                <a:gd name="connsiteY248" fmla="*/ 1017609 h 8273796"/>
                <a:gd name="connsiteX249" fmla="*/ 4053728 w 7362825"/>
                <a:gd name="connsiteY249" fmla="*/ 1008600 h 8273796"/>
                <a:gd name="connsiteX250" fmla="*/ 6609465 w 7362825"/>
                <a:gd name="connsiteY250" fmla="*/ 1001405 h 8273796"/>
                <a:gd name="connsiteX251" fmla="*/ 6175217 w 7362825"/>
                <a:gd name="connsiteY251" fmla="*/ 1551317 h 8273796"/>
                <a:gd name="connsiteX252" fmla="*/ 6609465 w 7362825"/>
                <a:gd name="connsiteY252" fmla="*/ 2102226 h 8273796"/>
                <a:gd name="connsiteX253" fmla="*/ 7043745 w 7362825"/>
                <a:gd name="connsiteY253" fmla="*/ 1551317 h 8273796"/>
                <a:gd name="connsiteX254" fmla="*/ 6609465 w 7362825"/>
                <a:gd name="connsiteY254" fmla="*/ 1001405 h 8273796"/>
                <a:gd name="connsiteX255" fmla="*/ 4609215 w 7362825"/>
                <a:gd name="connsiteY255" fmla="*/ 1001405 h 8273796"/>
                <a:gd name="connsiteX256" fmla="*/ 4174967 w 7362825"/>
                <a:gd name="connsiteY256" fmla="*/ 1551317 h 8273796"/>
                <a:gd name="connsiteX257" fmla="*/ 4609215 w 7362825"/>
                <a:gd name="connsiteY257" fmla="*/ 2102226 h 8273796"/>
                <a:gd name="connsiteX258" fmla="*/ 5043495 w 7362825"/>
                <a:gd name="connsiteY258" fmla="*/ 1551317 h 8273796"/>
                <a:gd name="connsiteX259" fmla="*/ 4609215 w 7362825"/>
                <a:gd name="connsiteY259" fmla="*/ 1001405 h 8273796"/>
                <a:gd name="connsiteX260" fmla="*/ 2419856 w 7362825"/>
                <a:gd name="connsiteY260" fmla="*/ 1001405 h 8273796"/>
                <a:gd name="connsiteX261" fmla="*/ 2186423 w 7362825"/>
                <a:gd name="connsiteY261" fmla="*/ 1160656 h 8273796"/>
                <a:gd name="connsiteX262" fmla="*/ 2186423 w 7362825"/>
                <a:gd name="connsiteY262" fmla="*/ 1021962 h 8273796"/>
                <a:gd name="connsiteX263" fmla="*/ 1874987 w 7362825"/>
                <a:gd name="connsiteY263" fmla="*/ 1021962 h 8273796"/>
                <a:gd name="connsiteX264" fmla="*/ 1874987 w 7362825"/>
                <a:gd name="connsiteY264" fmla="*/ 2080641 h 8273796"/>
                <a:gd name="connsiteX265" fmla="*/ 2201841 w 7362825"/>
                <a:gd name="connsiteY265" fmla="*/ 2080641 h 8273796"/>
                <a:gd name="connsiteX266" fmla="*/ 2201841 w 7362825"/>
                <a:gd name="connsiteY266" fmla="*/ 1463597 h 8273796"/>
                <a:gd name="connsiteX267" fmla="*/ 2221787 w 7362825"/>
                <a:gd name="connsiteY267" fmla="*/ 1301254 h 8273796"/>
                <a:gd name="connsiteX268" fmla="*/ 2304818 w 7362825"/>
                <a:gd name="connsiteY268" fmla="*/ 1262477 h 8273796"/>
                <a:gd name="connsiteX269" fmla="*/ 2360731 w 7362825"/>
                <a:gd name="connsiteY269" fmla="*/ 1280954 h 8273796"/>
                <a:gd name="connsiteX270" fmla="*/ 2380686 w 7362825"/>
                <a:gd name="connsiteY270" fmla="*/ 1393062 h 8273796"/>
                <a:gd name="connsiteX271" fmla="*/ 2380686 w 7362825"/>
                <a:gd name="connsiteY271" fmla="*/ 2080641 h 8273796"/>
                <a:gd name="connsiteX272" fmla="*/ 2707540 w 7362825"/>
                <a:gd name="connsiteY272" fmla="*/ 2080641 h 8273796"/>
                <a:gd name="connsiteX273" fmla="*/ 2707540 w 7362825"/>
                <a:gd name="connsiteY273" fmla="*/ 1392869 h 8273796"/>
                <a:gd name="connsiteX274" fmla="*/ 2687979 w 7362825"/>
                <a:gd name="connsiteY274" fmla="*/ 1174508 h 8273796"/>
                <a:gd name="connsiteX275" fmla="*/ 2597304 w 7362825"/>
                <a:gd name="connsiteY275" fmla="*/ 1050452 h 8273796"/>
                <a:gd name="connsiteX276" fmla="*/ 2419856 w 7362825"/>
                <a:gd name="connsiteY276" fmla="*/ 1001405 h 8273796"/>
                <a:gd name="connsiteX277" fmla="*/ 5912410 w 7362825"/>
                <a:gd name="connsiteY277" fmla="*/ 700246 h 8273796"/>
                <a:gd name="connsiteX278" fmla="*/ 5593778 w 7362825"/>
                <a:gd name="connsiteY278" fmla="*/ 710284 h 8273796"/>
                <a:gd name="connsiteX279" fmla="*/ 5593778 w 7362825"/>
                <a:gd name="connsiteY279" fmla="*/ 1021962 h 8273796"/>
                <a:gd name="connsiteX280" fmla="*/ 5480715 w 7362825"/>
                <a:gd name="connsiteY280" fmla="*/ 1021962 h 8273796"/>
                <a:gd name="connsiteX281" fmla="*/ 5480715 w 7362825"/>
                <a:gd name="connsiteY281" fmla="*/ 1287145 h 8273796"/>
                <a:gd name="connsiteX282" fmla="*/ 5593778 w 7362825"/>
                <a:gd name="connsiteY282" fmla="*/ 1287145 h 8273796"/>
                <a:gd name="connsiteX283" fmla="*/ 5593778 w 7362825"/>
                <a:gd name="connsiteY283" fmla="*/ 1671607 h 8273796"/>
                <a:gd name="connsiteX284" fmla="*/ 5614206 w 7362825"/>
                <a:gd name="connsiteY284" fmla="*/ 1915937 h 8273796"/>
                <a:gd name="connsiteX285" fmla="*/ 5708784 w 7362825"/>
                <a:gd name="connsiteY285" fmla="*/ 2048834 h 8273796"/>
                <a:gd name="connsiteX286" fmla="*/ 5918850 w 7362825"/>
                <a:gd name="connsiteY286" fmla="*/ 2102226 h 8273796"/>
                <a:gd name="connsiteX287" fmla="*/ 6113867 w 7362825"/>
                <a:gd name="connsiteY287" fmla="*/ 2076947 h 8273796"/>
                <a:gd name="connsiteX288" fmla="*/ 6113867 w 7362825"/>
                <a:gd name="connsiteY288" fmla="*/ 1824708 h 8273796"/>
                <a:gd name="connsiteX289" fmla="*/ 6011693 w 7362825"/>
                <a:gd name="connsiteY289" fmla="*/ 1826764 h 8273796"/>
                <a:gd name="connsiteX290" fmla="*/ 5939391 w 7362825"/>
                <a:gd name="connsiteY290" fmla="*/ 1811177 h 8273796"/>
                <a:gd name="connsiteX291" fmla="*/ 5916216 w 7362825"/>
                <a:gd name="connsiteY291" fmla="*/ 1769742 h 8273796"/>
                <a:gd name="connsiteX292" fmla="*/ 5912410 w 7362825"/>
                <a:gd name="connsiteY292" fmla="*/ 1640644 h 8273796"/>
                <a:gd name="connsiteX293" fmla="*/ 5912410 w 7362825"/>
                <a:gd name="connsiteY293" fmla="*/ 1287145 h 8273796"/>
                <a:gd name="connsiteX294" fmla="*/ 6099477 w 7362825"/>
                <a:gd name="connsiteY294" fmla="*/ 1287145 h 8273796"/>
                <a:gd name="connsiteX295" fmla="*/ 6099477 w 7362825"/>
                <a:gd name="connsiteY295" fmla="*/ 1021962 h 8273796"/>
                <a:gd name="connsiteX296" fmla="*/ 5912410 w 7362825"/>
                <a:gd name="connsiteY296" fmla="*/ 1021962 h 8273796"/>
                <a:gd name="connsiteX297" fmla="*/ 3245410 w 7362825"/>
                <a:gd name="connsiteY297" fmla="*/ 700246 h 8273796"/>
                <a:gd name="connsiteX298" fmla="*/ 2926778 w 7362825"/>
                <a:gd name="connsiteY298" fmla="*/ 710284 h 8273796"/>
                <a:gd name="connsiteX299" fmla="*/ 2926778 w 7362825"/>
                <a:gd name="connsiteY299" fmla="*/ 1021962 h 8273796"/>
                <a:gd name="connsiteX300" fmla="*/ 2813715 w 7362825"/>
                <a:gd name="connsiteY300" fmla="*/ 1021962 h 8273796"/>
                <a:gd name="connsiteX301" fmla="*/ 2813715 w 7362825"/>
                <a:gd name="connsiteY301" fmla="*/ 1287145 h 8273796"/>
                <a:gd name="connsiteX302" fmla="*/ 2926778 w 7362825"/>
                <a:gd name="connsiteY302" fmla="*/ 1287145 h 8273796"/>
                <a:gd name="connsiteX303" fmla="*/ 2926778 w 7362825"/>
                <a:gd name="connsiteY303" fmla="*/ 1671607 h 8273796"/>
                <a:gd name="connsiteX304" fmla="*/ 2947207 w 7362825"/>
                <a:gd name="connsiteY304" fmla="*/ 1915937 h 8273796"/>
                <a:gd name="connsiteX305" fmla="*/ 3041784 w 7362825"/>
                <a:gd name="connsiteY305" fmla="*/ 2048834 h 8273796"/>
                <a:gd name="connsiteX306" fmla="*/ 3251850 w 7362825"/>
                <a:gd name="connsiteY306" fmla="*/ 2102226 h 8273796"/>
                <a:gd name="connsiteX307" fmla="*/ 3446867 w 7362825"/>
                <a:gd name="connsiteY307" fmla="*/ 2076947 h 8273796"/>
                <a:gd name="connsiteX308" fmla="*/ 3446867 w 7362825"/>
                <a:gd name="connsiteY308" fmla="*/ 1824708 h 8273796"/>
                <a:gd name="connsiteX309" fmla="*/ 3344693 w 7362825"/>
                <a:gd name="connsiteY309" fmla="*/ 1826764 h 8273796"/>
                <a:gd name="connsiteX310" fmla="*/ 3272391 w 7362825"/>
                <a:gd name="connsiteY310" fmla="*/ 1811177 h 8273796"/>
                <a:gd name="connsiteX311" fmla="*/ 3249216 w 7362825"/>
                <a:gd name="connsiteY311" fmla="*/ 1769742 h 8273796"/>
                <a:gd name="connsiteX312" fmla="*/ 3245410 w 7362825"/>
                <a:gd name="connsiteY312" fmla="*/ 1640644 h 8273796"/>
                <a:gd name="connsiteX313" fmla="*/ 3245410 w 7362825"/>
                <a:gd name="connsiteY313" fmla="*/ 1287145 h 8273796"/>
                <a:gd name="connsiteX314" fmla="*/ 3432477 w 7362825"/>
                <a:gd name="connsiteY314" fmla="*/ 1287145 h 8273796"/>
                <a:gd name="connsiteX315" fmla="*/ 3432477 w 7362825"/>
                <a:gd name="connsiteY315" fmla="*/ 1021962 h 8273796"/>
                <a:gd name="connsiteX316" fmla="*/ 3245410 w 7362825"/>
                <a:gd name="connsiteY316" fmla="*/ 1021962 h 8273796"/>
                <a:gd name="connsiteX317" fmla="*/ 1318630 w 7362825"/>
                <a:gd name="connsiteY317" fmla="*/ 664272 h 8273796"/>
                <a:gd name="connsiteX318" fmla="*/ 1318630 w 7362825"/>
                <a:gd name="connsiteY318" fmla="*/ 2080641 h 8273796"/>
                <a:gd name="connsiteX319" fmla="*/ 1662958 w 7362825"/>
                <a:gd name="connsiteY319" fmla="*/ 2080641 h 8273796"/>
                <a:gd name="connsiteX320" fmla="*/ 1662958 w 7362825"/>
                <a:gd name="connsiteY320" fmla="*/ 664272 h 8273796"/>
                <a:gd name="connsiteX321" fmla="*/ 0 w 7362825"/>
                <a:gd name="connsiteY321" fmla="*/ 0 h 8273796"/>
                <a:gd name="connsiteX322" fmla="*/ 7362825 w 7362825"/>
                <a:gd name="connsiteY322" fmla="*/ 0 h 8273796"/>
                <a:gd name="connsiteX323" fmla="*/ 7362825 w 7362825"/>
                <a:gd name="connsiteY323" fmla="*/ 8273796 h 8273796"/>
                <a:gd name="connsiteX324" fmla="*/ 0 w 7362825"/>
                <a:gd name="connsiteY324" fmla="*/ 8273796 h 82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7362825" h="8273796">
                  <a:moveTo>
                    <a:pt x="3359135" y="4876937"/>
                  </a:moveTo>
                  <a:cubicBezTo>
                    <a:pt x="3393889" y="4876937"/>
                    <a:pt x="3419111" y="4897151"/>
                    <a:pt x="3434802" y="4937579"/>
                  </a:cubicBezTo>
                  <a:cubicBezTo>
                    <a:pt x="3450493" y="4978008"/>
                    <a:pt x="3458338" y="5061777"/>
                    <a:pt x="3458338" y="5188887"/>
                  </a:cubicBezTo>
                  <a:cubicBezTo>
                    <a:pt x="3458338" y="5311565"/>
                    <a:pt x="3450913" y="5394226"/>
                    <a:pt x="3436063" y="5436871"/>
                  </a:cubicBezTo>
                  <a:cubicBezTo>
                    <a:pt x="3421213" y="5479516"/>
                    <a:pt x="3395570" y="5500838"/>
                    <a:pt x="3359135" y="5500838"/>
                  </a:cubicBezTo>
                  <a:cubicBezTo>
                    <a:pt x="3321201" y="5500838"/>
                    <a:pt x="3295189" y="5479615"/>
                    <a:pt x="3281099" y="5437168"/>
                  </a:cubicBezTo>
                  <a:cubicBezTo>
                    <a:pt x="3267009" y="5394721"/>
                    <a:pt x="3259964" y="5311961"/>
                    <a:pt x="3259964" y="5188887"/>
                  </a:cubicBezTo>
                  <a:cubicBezTo>
                    <a:pt x="3259964" y="5056585"/>
                    <a:pt x="3268139" y="4971517"/>
                    <a:pt x="3284488" y="4933685"/>
                  </a:cubicBezTo>
                  <a:cubicBezTo>
                    <a:pt x="3300837" y="4895853"/>
                    <a:pt x="3325719" y="4876937"/>
                    <a:pt x="3359135" y="4876937"/>
                  </a:cubicBezTo>
                  <a:close/>
                  <a:moveTo>
                    <a:pt x="5010283" y="4866658"/>
                  </a:moveTo>
                  <a:cubicBezTo>
                    <a:pt x="5084973" y="4866658"/>
                    <a:pt x="5122318" y="4925417"/>
                    <a:pt x="5122318" y="5042933"/>
                  </a:cubicBezTo>
                  <a:cubicBezTo>
                    <a:pt x="5122318" y="5049090"/>
                    <a:pt x="5122345" y="5051659"/>
                    <a:pt x="5122398" y="5050642"/>
                  </a:cubicBezTo>
                  <a:lnTo>
                    <a:pt x="4900287" y="5050642"/>
                  </a:lnTo>
                  <a:cubicBezTo>
                    <a:pt x="4900898" y="4927986"/>
                    <a:pt x="4937563" y="4866658"/>
                    <a:pt x="5010283" y="4866658"/>
                  </a:cubicBezTo>
                  <a:close/>
                  <a:moveTo>
                    <a:pt x="4460998" y="4645672"/>
                  </a:moveTo>
                  <a:cubicBezTo>
                    <a:pt x="4335001" y="4645672"/>
                    <a:pt x="4262024" y="4731995"/>
                    <a:pt x="4242067" y="4904640"/>
                  </a:cubicBezTo>
                  <a:lnTo>
                    <a:pt x="4242067" y="4659034"/>
                  </a:lnTo>
                  <a:lnTo>
                    <a:pt x="3949131" y="4659034"/>
                  </a:lnTo>
                  <a:lnTo>
                    <a:pt x="3949131" y="5717713"/>
                  </a:lnTo>
                  <a:lnTo>
                    <a:pt x="4275986" y="5717713"/>
                  </a:lnTo>
                  <a:lnTo>
                    <a:pt x="4275986" y="5259022"/>
                  </a:lnTo>
                  <a:cubicBezTo>
                    <a:pt x="4275986" y="5063228"/>
                    <a:pt x="4337972" y="4965331"/>
                    <a:pt x="4461945" y="4965331"/>
                  </a:cubicBezTo>
                  <a:cubicBezTo>
                    <a:pt x="4470789" y="4965331"/>
                    <a:pt x="4493771" y="4966675"/>
                    <a:pt x="4530891" y="4969362"/>
                  </a:cubicBezTo>
                  <a:lnTo>
                    <a:pt x="4530891" y="4654681"/>
                  </a:lnTo>
                  <a:cubicBezTo>
                    <a:pt x="4498546" y="4648675"/>
                    <a:pt x="4475248" y="4645672"/>
                    <a:pt x="4460998" y="4645672"/>
                  </a:cubicBezTo>
                  <a:close/>
                  <a:moveTo>
                    <a:pt x="5004485" y="4638477"/>
                  </a:moveTo>
                  <a:cubicBezTo>
                    <a:pt x="4869816" y="4638477"/>
                    <a:pt x="4762599" y="4687227"/>
                    <a:pt x="4682834" y="4784728"/>
                  </a:cubicBezTo>
                  <a:cubicBezTo>
                    <a:pt x="4603069" y="4882228"/>
                    <a:pt x="4563187" y="5021820"/>
                    <a:pt x="4563187" y="5203502"/>
                  </a:cubicBezTo>
                  <a:cubicBezTo>
                    <a:pt x="4563187" y="5364852"/>
                    <a:pt x="4600810" y="5494489"/>
                    <a:pt x="4676057" y="5592413"/>
                  </a:cubicBezTo>
                  <a:cubicBezTo>
                    <a:pt x="4751304" y="5690336"/>
                    <a:pt x="4861449" y="5739298"/>
                    <a:pt x="5006493" y="5739298"/>
                  </a:cubicBezTo>
                  <a:cubicBezTo>
                    <a:pt x="5242447" y="5739298"/>
                    <a:pt x="5384188" y="5607905"/>
                    <a:pt x="5431715" y="5345120"/>
                  </a:cubicBezTo>
                  <a:lnTo>
                    <a:pt x="5138555" y="5327132"/>
                  </a:lnTo>
                  <a:cubicBezTo>
                    <a:pt x="5127773" y="5442936"/>
                    <a:pt x="5085407" y="5500838"/>
                    <a:pt x="5011455" y="5500838"/>
                  </a:cubicBezTo>
                  <a:cubicBezTo>
                    <a:pt x="4978104" y="5500838"/>
                    <a:pt x="4950901" y="5487744"/>
                    <a:pt x="4929846" y="5461555"/>
                  </a:cubicBezTo>
                  <a:cubicBezTo>
                    <a:pt x="4908791" y="5435366"/>
                    <a:pt x="4898264" y="5378846"/>
                    <a:pt x="4898264" y="5291993"/>
                  </a:cubicBezTo>
                  <a:lnTo>
                    <a:pt x="4898264" y="5256211"/>
                  </a:lnTo>
                  <a:lnTo>
                    <a:pt x="5431715" y="5256211"/>
                  </a:lnTo>
                  <a:cubicBezTo>
                    <a:pt x="5431715" y="5017826"/>
                    <a:pt x="5390893" y="4855274"/>
                    <a:pt x="5309249" y="4768555"/>
                  </a:cubicBezTo>
                  <a:cubicBezTo>
                    <a:pt x="5227605" y="4681836"/>
                    <a:pt x="5126017" y="4638477"/>
                    <a:pt x="5004485" y="4638477"/>
                  </a:cubicBezTo>
                  <a:close/>
                  <a:moveTo>
                    <a:pt x="3359135" y="4638477"/>
                  </a:moveTo>
                  <a:cubicBezTo>
                    <a:pt x="3069636" y="4638477"/>
                    <a:pt x="2924887" y="4821781"/>
                    <a:pt x="2924887" y="5188389"/>
                  </a:cubicBezTo>
                  <a:cubicBezTo>
                    <a:pt x="2924887" y="5555662"/>
                    <a:pt x="3069636" y="5739298"/>
                    <a:pt x="3359135" y="5739298"/>
                  </a:cubicBezTo>
                  <a:cubicBezTo>
                    <a:pt x="3648655" y="5739298"/>
                    <a:pt x="3793415" y="5555662"/>
                    <a:pt x="3793415" y="5188389"/>
                  </a:cubicBezTo>
                  <a:cubicBezTo>
                    <a:pt x="3793415" y="4821781"/>
                    <a:pt x="3648655" y="4638477"/>
                    <a:pt x="3359135" y="4638477"/>
                  </a:cubicBezTo>
                  <a:close/>
                  <a:moveTo>
                    <a:pt x="5925173" y="4637449"/>
                  </a:moveTo>
                  <a:cubicBezTo>
                    <a:pt x="5816446" y="4637449"/>
                    <a:pt x="5725391" y="4668892"/>
                    <a:pt x="5652007" y="4731778"/>
                  </a:cubicBezTo>
                  <a:cubicBezTo>
                    <a:pt x="5578624" y="4794664"/>
                    <a:pt x="5541932" y="4878296"/>
                    <a:pt x="5541932" y="4982676"/>
                  </a:cubicBezTo>
                  <a:cubicBezTo>
                    <a:pt x="5541932" y="5057730"/>
                    <a:pt x="5565189" y="5123475"/>
                    <a:pt x="5611705" y="5179910"/>
                  </a:cubicBezTo>
                  <a:cubicBezTo>
                    <a:pt x="5658220" y="5236345"/>
                    <a:pt x="5751371" y="5284332"/>
                    <a:pt x="5891158" y="5323872"/>
                  </a:cubicBezTo>
                  <a:cubicBezTo>
                    <a:pt x="5934306" y="5342930"/>
                    <a:pt x="5965176" y="5359769"/>
                    <a:pt x="5983768" y="5374389"/>
                  </a:cubicBezTo>
                  <a:cubicBezTo>
                    <a:pt x="6002360" y="5389009"/>
                    <a:pt x="6011657" y="5409687"/>
                    <a:pt x="6011657" y="5436421"/>
                  </a:cubicBezTo>
                  <a:cubicBezTo>
                    <a:pt x="6011657" y="5486218"/>
                    <a:pt x="5980843" y="5511117"/>
                    <a:pt x="5919215" y="5511117"/>
                  </a:cubicBezTo>
                  <a:cubicBezTo>
                    <a:pt x="5842940" y="5511117"/>
                    <a:pt x="5795199" y="5460410"/>
                    <a:pt x="5775991" y="5358996"/>
                  </a:cubicBezTo>
                  <a:lnTo>
                    <a:pt x="5512124" y="5398664"/>
                  </a:lnTo>
                  <a:cubicBezTo>
                    <a:pt x="5538484" y="5625753"/>
                    <a:pt x="5672463" y="5739298"/>
                    <a:pt x="5914059" y="5739298"/>
                  </a:cubicBezTo>
                  <a:cubicBezTo>
                    <a:pt x="6041598" y="5739298"/>
                    <a:pt x="6141484" y="5705347"/>
                    <a:pt x="6213716" y="5637445"/>
                  </a:cubicBezTo>
                  <a:cubicBezTo>
                    <a:pt x="6285950" y="5569543"/>
                    <a:pt x="6322066" y="5485731"/>
                    <a:pt x="6322066" y="5386009"/>
                  </a:cubicBezTo>
                  <a:cubicBezTo>
                    <a:pt x="6322066" y="5328107"/>
                    <a:pt x="6308687" y="5276605"/>
                    <a:pt x="6281931" y="5231503"/>
                  </a:cubicBezTo>
                  <a:cubicBezTo>
                    <a:pt x="6255175" y="5186401"/>
                    <a:pt x="6222362" y="5152712"/>
                    <a:pt x="6183491" y="5130437"/>
                  </a:cubicBezTo>
                  <a:cubicBezTo>
                    <a:pt x="6144621" y="5108161"/>
                    <a:pt x="6085629" y="5083068"/>
                    <a:pt x="6006517" y="5055155"/>
                  </a:cubicBezTo>
                  <a:cubicBezTo>
                    <a:pt x="5939526" y="5031782"/>
                    <a:pt x="5896739" y="5012791"/>
                    <a:pt x="5878157" y="4998182"/>
                  </a:cubicBezTo>
                  <a:cubicBezTo>
                    <a:pt x="5859576" y="4983573"/>
                    <a:pt x="5850285" y="4962606"/>
                    <a:pt x="5850285" y="4935283"/>
                  </a:cubicBezTo>
                  <a:cubicBezTo>
                    <a:pt x="5850285" y="4889533"/>
                    <a:pt x="5872855" y="4866658"/>
                    <a:pt x="5917994" y="4866658"/>
                  </a:cubicBezTo>
                  <a:cubicBezTo>
                    <a:pt x="5980671" y="4866658"/>
                    <a:pt x="6026062" y="4912911"/>
                    <a:pt x="6054167" y="5005417"/>
                  </a:cubicBezTo>
                  <a:lnTo>
                    <a:pt x="6292258" y="4938302"/>
                  </a:lnTo>
                  <a:cubicBezTo>
                    <a:pt x="6239635" y="4737733"/>
                    <a:pt x="6117273" y="4637449"/>
                    <a:pt x="5925173" y="4637449"/>
                  </a:cubicBezTo>
                  <a:close/>
                  <a:moveTo>
                    <a:pt x="6805454" y="4337318"/>
                  </a:moveTo>
                  <a:lnTo>
                    <a:pt x="6486823" y="4347356"/>
                  </a:lnTo>
                  <a:lnTo>
                    <a:pt x="6486823" y="4659034"/>
                  </a:lnTo>
                  <a:lnTo>
                    <a:pt x="6373760" y="4659034"/>
                  </a:lnTo>
                  <a:lnTo>
                    <a:pt x="6373760" y="4924217"/>
                  </a:lnTo>
                  <a:lnTo>
                    <a:pt x="6486823" y="4924217"/>
                  </a:lnTo>
                  <a:lnTo>
                    <a:pt x="6486823" y="5308679"/>
                  </a:lnTo>
                  <a:cubicBezTo>
                    <a:pt x="6486823" y="5418562"/>
                    <a:pt x="6493633" y="5500006"/>
                    <a:pt x="6507252" y="5553009"/>
                  </a:cubicBezTo>
                  <a:cubicBezTo>
                    <a:pt x="6520871" y="5606013"/>
                    <a:pt x="6552397" y="5650312"/>
                    <a:pt x="6601829" y="5685906"/>
                  </a:cubicBezTo>
                  <a:cubicBezTo>
                    <a:pt x="6651262" y="5721501"/>
                    <a:pt x="6721284" y="5739298"/>
                    <a:pt x="6811895" y="5739298"/>
                  </a:cubicBezTo>
                  <a:cubicBezTo>
                    <a:pt x="6866296" y="5739298"/>
                    <a:pt x="6931301" y="5730872"/>
                    <a:pt x="7006912" y="5714019"/>
                  </a:cubicBezTo>
                  <a:lnTo>
                    <a:pt x="7006912" y="5461780"/>
                  </a:lnTo>
                  <a:cubicBezTo>
                    <a:pt x="6964674" y="5463150"/>
                    <a:pt x="6930616" y="5463836"/>
                    <a:pt x="6904738" y="5463836"/>
                  </a:cubicBezTo>
                  <a:cubicBezTo>
                    <a:pt x="6869449" y="5463836"/>
                    <a:pt x="6845348" y="5458640"/>
                    <a:pt x="6832435" y="5448249"/>
                  </a:cubicBezTo>
                  <a:cubicBezTo>
                    <a:pt x="6819523" y="5437858"/>
                    <a:pt x="6811798" y="5424047"/>
                    <a:pt x="6809261" y="5406814"/>
                  </a:cubicBezTo>
                  <a:cubicBezTo>
                    <a:pt x="6806724" y="5389582"/>
                    <a:pt x="6805454" y="5346549"/>
                    <a:pt x="6805454" y="5277716"/>
                  </a:cubicBezTo>
                  <a:lnTo>
                    <a:pt x="6805454" y="4924217"/>
                  </a:lnTo>
                  <a:lnTo>
                    <a:pt x="6992522" y="4924217"/>
                  </a:lnTo>
                  <a:lnTo>
                    <a:pt x="6992522" y="4659034"/>
                  </a:lnTo>
                  <a:lnTo>
                    <a:pt x="6805454" y="4659034"/>
                  </a:lnTo>
                  <a:close/>
                  <a:moveTo>
                    <a:pt x="2049750" y="4301344"/>
                  </a:moveTo>
                  <a:lnTo>
                    <a:pt x="2049750" y="5717713"/>
                  </a:lnTo>
                  <a:lnTo>
                    <a:pt x="2394077" y="5717713"/>
                  </a:lnTo>
                  <a:lnTo>
                    <a:pt x="2394077" y="5172956"/>
                  </a:lnTo>
                  <a:lnTo>
                    <a:pt x="2789797" y="5172956"/>
                  </a:lnTo>
                  <a:lnTo>
                    <a:pt x="2789797" y="4896466"/>
                  </a:lnTo>
                  <a:lnTo>
                    <a:pt x="2394077" y="4896466"/>
                  </a:lnTo>
                  <a:lnTo>
                    <a:pt x="2394077" y="4577834"/>
                  </a:lnTo>
                  <a:lnTo>
                    <a:pt x="2908000" y="4577834"/>
                  </a:lnTo>
                  <a:lnTo>
                    <a:pt x="2908000" y="4301344"/>
                  </a:lnTo>
                  <a:close/>
                  <a:moveTo>
                    <a:pt x="2174611" y="3374539"/>
                  </a:moveTo>
                  <a:lnTo>
                    <a:pt x="2174611" y="3404411"/>
                  </a:lnTo>
                  <a:cubicBezTo>
                    <a:pt x="2174611" y="3503598"/>
                    <a:pt x="2162387" y="3570183"/>
                    <a:pt x="2137938" y="3604166"/>
                  </a:cubicBezTo>
                  <a:cubicBezTo>
                    <a:pt x="2113489" y="3638149"/>
                    <a:pt x="2087662" y="3655140"/>
                    <a:pt x="2060456" y="3655140"/>
                  </a:cubicBezTo>
                  <a:cubicBezTo>
                    <a:pt x="2011847" y="3655140"/>
                    <a:pt x="1987543" y="3618962"/>
                    <a:pt x="1987543" y="3546606"/>
                  </a:cubicBezTo>
                  <a:cubicBezTo>
                    <a:pt x="1987543" y="3488640"/>
                    <a:pt x="2002990" y="3447703"/>
                    <a:pt x="2033885" y="3423795"/>
                  </a:cubicBezTo>
                  <a:cubicBezTo>
                    <a:pt x="2064779" y="3399887"/>
                    <a:pt x="2111688" y="3383468"/>
                    <a:pt x="2174611" y="3374539"/>
                  </a:cubicBezTo>
                  <a:close/>
                  <a:moveTo>
                    <a:pt x="5103330" y="3019933"/>
                  </a:moveTo>
                  <a:cubicBezTo>
                    <a:pt x="5138084" y="3019933"/>
                    <a:pt x="5163306" y="3040147"/>
                    <a:pt x="5178997" y="3080575"/>
                  </a:cubicBezTo>
                  <a:cubicBezTo>
                    <a:pt x="5194688" y="3121004"/>
                    <a:pt x="5202533" y="3204773"/>
                    <a:pt x="5202533" y="3331883"/>
                  </a:cubicBezTo>
                  <a:cubicBezTo>
                    <a:pt x="5202533" y="3454561"/>
                    <a:pt x="5195108" y="3537222"/>
                    <a:pt x="5180258" y="3579867"/>
                  </a:cubicBezTo>
                  <a:cubicBezTo>
                    <a:pt x="5165407" y="3622512"/>
                    <a:pt x="5139765" y="3643834"/>
                    <a:pt x="5103330" y="3643834"/>
                  </a:cubicBezTo>
                  <a:cubicBezTo>
                    <a:pt x="5065396" y="3643834"/>
                    <a:pt x="5039384" y="3622611"/>
                    <a:pt x="5025294" y="3580164"/>
                  </a:cubicBezTo>
                  <a:cubicBezTo>
                    <a:pt x="5011204" y="3537717"/>
                    <a:pt x="5004159" y="3454957"/>
                    <a:pt x="5004159" y="3331883"/>
                  </a:cubicBezTo>
                  <a:cubicBezTo>
                    <a:pt x="5004159" y="3199581"/>
                    <a:pt x="5012334" y="3114513"/>
                    <a:pt x="5028683" y="3076681"/>
                  </a:cubicBezTo>
                  <a:cubicBezTo>
                    <a:pt x="5045032" y="3038849"/>
                    <a:pt x="5069914" y="3019933"/>
                    <a:pt x="5103330" y="3019933"/>
                  </a:cubicBezTo>
                  <a:close/>
                  <a:moveTo>
                    <a:pt x="4096282" y="3016849"/>
                  </a:moveTo>
                  <a:cubicBezTo>
                    <a:pt x="4128969" y="3016849"/>
                    <a:pt x="4154441" y="3031432"/>
                    <a:pt x="4172696" y="3060597"/>
                  </a:cubicBezTo>
                  <a:cubicBezTo>
                    <a:pt x="4190951" y="3089762"/>
                    <a:pt x="4200078" y="3152284"/>
                    <a:pt x="4200078" y="3248162"/>
                  </a:cubicBezTo>
                  <a:lnTo>
                    <a:pt x="4200078" y="3428501"/>
                  </a:lnTo>
                  <a:cubicBezTo>
                    <a:pt x="4200078" y="3516360"/>
                    <a:pt x="4189890" y="3573015"/>
                    <a:pt x="4169516" y="3598464"/>
                  </a:cubicBezTo>
                  <a:cubicBezTo>
                    <a:pt x="4149141" y="3623914"/>
                    <a:pt x="4124055" y="3636639"/>
                    <a:pt x="4094258" y="3636639"/>
                  </a:cubicBezTo>
                  <a:cubicBezTo>
                    <a:pt x="4060596" y="3636639"/>
                    <a:pt x="4035556" y="3617354"/>
                    <a:pt x="4019137" y="3578783"/>
                  </a:cubicBezTo>
                  <a:cubicBezTo>
                    <a:pt x="4002718" y="3540212"/>
                    <a:pt x="3994509" y="3466943"/>
                    <a:pt x="3994509" y="3358977"/>
                  </a:cubicBezTo>
                  <a:cubicBezTo>
                    <a:pt x="3994509" y="3213472"/>
                    <a:pt x="4002057" y="3120075"/>
                    <a:pt x="4017154" y="3078785"/>
                  </a:cubicBezTo>
                  <a:cubicBezTo>
                    <a:pt x="4032250" y="3037494"/>
                    <a:pt x="4058626" y="3016849"/>
                    <a:pt x="4096282" y="3016849"/>
                  </a:cubicBezTo>
                  <a:close/>
                  <a:moveTo>
                    <a:pt x="6230423" y="2781473"/>
                  </a:moveTo>
                  <a:cubicBezTo>
                    <a:pt x="6105111" y="2781473"/>
                    <a:pt x="6029892" y="2834557"/>
                    <a:pt x="6004763" y="2940724"/>
                  </a:cubicBezTo>
                  <a:lnTo>
                    <a:pt x="6004763" y="2802030"/>
                  </a:lnTo>
                  <a:lnTo>
                    <a:pt x="5693326" y="2802030"/>
                  </a:lnTo>
                  <a:lnTo>
                    <a:pt x="5693326" y="3860709"/>
                  </a:lnTo>
                  <a:lnTo>
                    <a:pt x="6020181" y="3860709"/>
                  </a:lnTo>
                  <a:lnTo>
                    <a:pt x="6020181" y="3247696"/>
                  </a:lnTo>
                  <a:cubicBezTo>
                    <a:pt x="6020181" y="3162439"/>
                    <a:pt x="6026409" y="3106933"/>
                    <a:pt x="6038867" y="3081178"/>
                  </a:cubicBezTo>
                  <a:cubicBezTo>
                    <a:pt x="6051323" y="3055423"/>
                    <a:pt x="6075839" y="3042545"/>
                    <a:pt x="6112413" y="3042545"/>
                  </a:cubicBezTo>
                  <a:cubicBezTo>
                    <a:pt x="6140658" y="3042545"/>
                    <a:pt x="6158728" y="3050701"/>
                    <a:pt x="6166624" y="3067013"/>
                  </a:cubicBezTo>
                  <a:cubicBezTo>
                    <a:pt x="6174520" y="3083324"/>
                    <a:pt x="6178469" y="3126084"/>
                    <a:pt x="6178469" y="3195292"/>
                  </a:cubicBezTo>
                  <a:lnTo>
                    <a:pt x="6178469" y="3860709"/>
                  </a:lnTo>
                  <a:lnTo>
                    <a:pt x="6505323" y="3860709"/>
                  </a:lnTo>
                  <a:lnTo>
                    <a:pt x="6505323" y="3247696"/>
                  </a:lnTo>
                  <a:cubicBezTo>
                    <a:pt x="6505323" y="3159773"/>
                    <a:pt x="6510808" y="3103600"/>
                    <a:pt x="6521777" y="3079178"/>
                  </a:cubicBezTo>
                  <a:cubicBezTo>
                    <a:pt x="6532746" y="3054756"/>
                    <a:pt x="6555629" y="3042545"/>
                    <a:pt x="6590425" y="3042545"/>
                  </a:cubicBezTo>
                  <a:cubicBezTo>
                    <a:pt x="6618541" y="3042545"/>
                    <a:pt x="6636740" y="3051354"/>
                    <a:pt x="6645022" y="3068972"/>
                  </a:cubicBezTo>
                  <a:cubicBezTo>
                    <a:pt x="6653303" y="3086590"/>
                    <a:pt x="6657444" y="3131721"/>
                    <a:pt x="6657444" y="3204366"/>
                  </a:cubicBezTo>
                  <a:lnTo>
                    <a:pt x="6657444" y="3860709"/>
                  </a:lnTo>
                  <a:lnTo>
                    <a:pt x="6984298" y="3860709"/>
                  </a:lnTo>
                  <a:lnTo>
                    <a:pt x="6984298" y="3174944"/>
                  </a:lnTo>
                  <a:cubicBezTo>
                    <a:pt x="6984298" y="3056442"/>
                    <a:pt x="6975955" y="2974571"/>
                    <a:pt x="6959269" y="2929330"/>
                  </a:cubicBezTo>
                  <a:cubicBezTo>
                    <a:pt x="6942582" y="2884089"/>
                    <a:pt x="6912518" y="2848135"/>
                    <a:pt x="6869075" y="2821470"/>
                  </a:cubicBezTo>
                  <a:cubicBezTo>
                    <a:pt x="6825633" y="2794805"/>
                    <a:pt x="6768601" y="2781473"/>
                    <a:pt x="6697979" y="2781473"/>
                  </a:cubicBezTo>
                  <a:cubicBezTo>
                    <a:pt x="6569713" y="2781473"/>
                    <a:pt x="6489221" y="2834557"/>
                    <a:pt x="6456500" y="2940724"/>
                  </a:cubicBezTo>
                  <a:cubicBezTo>
                    <a:pt x="6438235" y="2834557"/>
                    <a:pt x="6362876" y="2781473"/>
                    <a:pt x="6230423" y="2781473"/>
                  </a:cubicBezTo>
                  <a:close/>
                  <a:moveTo>
                    <a:pt x="5103330" y="2781473"/>
                  </a:moveTo>
                  <a:cubicBezTo>
                    <a:pt x="4813832" y="2781473"/>
                    <a:pt x="4669082" y="2964777"/>
                    <a:pt x="4669082" y="3331385"/>
                  </a:cubicBezTo>
                  <a:cubicBezTo>
                    <a:pt x="4669082" y="3698658"/>
                    <a:pt x="4813832" y="3882294"/>
                    <a:pt x="5103330" y="3882294"/>
                  </a:cubicBezTo>
                  <a:cubicBezTo>
                    <a:pt x="5392850" y="3882294"/>
                    <a:pt x="5537610" y="3698658"/>
                    <a:pt x="5537610" y="3331385"/>
                  </a:cubicBezTo>
                  <a:cubicBezTo>
                    <a:pt x="5537610" y="2964777"/>
                    <a:pt x="5392850" y="2781473"/>
                    <a:pt x="5103330" y="2781473"/>
                  </a:cubicBezTo>
                  <a:close/>
                  <a:moveTo>
                    <a:pt x="3237821" y="2781473"/>
                  </a:moveTo>
                  <a:cubicBezTo>
                    <a:pt x="3105914" y="2781473"/>
                    <a:pt x="3028104" y="2834557"/>
                    <a:pt x="3004388" y="2940724"/>
                  </a:cubicBezTo>
                  <a:lnTo>
                    <a:pt x="3004388" y="2802030"/>
                  </a:lnTo>
                  <a:lnTo>
                    <a:pt x="2692951" y="2802030"/>
                  </a:lnTo>
                  <a:lnTo>
                    <a:pt x="2692951" y="3860709"/>
                  </a:lnTo>
                  <a:lnTo>
                    <a:pt x="3019806" y="3860709"/>
                  </a:lnTo>
                  <a:lnTo>
                    <a:pt x="3019806" y="3243665"/>
                  </a:lnTo>
                  <a:cubicBezTo>
                    <a:pt x="3019806" y="3161288"/>
                    <a:pt x="3026454" y="3107174"/>
                    <a:pt x="3039752" y="3081322"/>
                  </a:cubicBezTo>
                  <a:cubicBezTo>
                    <a:pt x="3053050" y="3055471"/>
                    <a:pt x="3080727" y="3042545"/>
                    <a:pt x="3122783" y="3042545"/>
                  </a:cubicBezTo>
                  <a:cubicBezTo>
                    <a:pt x="3146755" y="3042545"/>
                    <a:pt x="3165393" y="3048704"/>
                    <a:pt x="3178696" y="3061022"/>
                  </a:cubicBezTo>
                  <a:cubicBezTo>
                    <a:pt x="3192000" y="3073340"/>
                    <a:pt x="3198651" y="3110709"/>
                    <a:pt x="3198651" y="3173130"/>
                  </a:cubicBezTo>
                  <a:lnTo>
                    <a:pt x="3198651" y="3860709"/>
                  </a:lnTo>
                  <a:lnTo>
                    <a:pt x="3525505" y="3860709"/>
                  </a:lnTo>
                  <a:lnTo>
                    <a:pt x="3525505" y="3172937"/>
                  </a:lnTo>
                  <a:cubicBezTo>
                    <a:pt x="3525505" y="3077369"/>
                    <a:pt x="3518985" y="3004582"/>
                    <a:pt x="3505944" y="2954576"/>
                  </a:cubicBezTo>
                  <a:cubicBezTo>
                    <a:pt x="3492903" y="2904570"/>
                    <a:pt x="3462678" y="2863219"/>
                    <a:pt x="3415269" y="2830520"/>
                  </a:cubicBezTo>
                  <a:cubicBezTo>
                    <a:pt x="3367860" y="2797822"/>
                    <a:pt x="3308710" y="2781473"/>
                    <a:pt x="3237821" y="2781473"/>
                  </a:cubicBezTo>
                  <a:close/>
                  <a:moveTo>
                    <a:pt x="2118096" y="2780445"/>
                  </a:moveTo>
                  <a:cubicBezTo>
                    <a:pt x="2000643" y="2780445"/>
                    <a:pt x="1902706" y="2809514"/>
                    <a:pt x="1824285" y="2867651"/>
                  </a:cubicBezTo>
                  <a:cubicBezTo>
                    <a:pt x="1745864" y="2925789"/>
                    <a:pt x="1699897" y="3015794"/>
                    <a:pt x="1686385" y="3137669"/>
                  </a:cubicBezTo>
                  <a:lnTo>
                    <a:pt x="1996007" y="3165887"/>
                  </a:lnTo>
                  <a:cubicBezTo>
                    <a:pt x="2003438" y="3061732"/>
                    <a:pt x="2036500" y="3009654"/>
                    <a:pt x="2095194" y="3009654"/>
                  </a:cubicBezTo>
                  <a:cubicBezTo>
                    <a:pt x="2126104" y="3009654"/>
                    <a:pt x="2147068" y="3020230"/>
                    <a:pt x="2158085" y="3041381"/>
                  </a:cubicBezTo>
                  <a:cubicBezTo>
                    <a:pt x="2169103" y="3062532"/>
                    <a:pt x="2174611" y="3105303"/>
                    <a:pt x="2174611" y="3169693"/>
                  </a:cubicBezTo>
                  <a:lnTo>
                    <a:pt x="2174611" y="3188965"/>
                  </a:lnTo>
                  <a:cubicBezTo>
                    <a:pt x="1984653" y="3200581"/>
                    <a:pt x="1850139" y="3239193"/>
                    <a:pt x="1771070" y="3304798"/>
                  </a:cubicBezTo>
                  <a:cubicBezTo>
                    <a:pt x="1692001" y="3370403"/>
                    <a:pt x="1652466" y="3463239"/>
                    <a:pt x="1652466" y="3583304"/>
                  </a:cubicBezTo>
                  <a:cubicBezTo>
                    <a:pt x="1652466" y="3680264"/>
                    <a:pt x="1679206" y="3754335"/>
                    <a:pt x="1732686" y="3805519"/>
                  </a:cubicBezTo>
                  <a:cubicBezTo>
                    <a:pt x="1786166" y="3856702"/>
                    <a:pt x="1855326" y="3882294"/>
                    <a:pt x="1940166" y="3882294"/>
                  </a:cubicBezTo>
                  <a:cubicBezTo>
                    <a:pt x="2072126" y="3882294"/>
                    <a:pt x="2158000" y="3823032"/>
                    <a:pt x="2197786" y="3704509"/>
                  </a:cubicBezTo>
                  <a:cubicBezTo>
                    <a:pt x="2197786" y="3770002"/>
                    <a:pt x="2204419" y="3822069"/>
                    <a:pt x="2217684" y="3860709"/>
                  </a:cubicBezTo>
                  <a:lnTo>
                    <a:pt x="2518939" y="3860709"/>
                  </a:lnTo>
                  <a:cubicBezTo>
                    <a:pt x="2507290" y="3820302"/>
                    <a:pt x="2501465" y="3738192"/>
                    <a:pt x="2501465" y="3614380"/>
                  </a:cubicBezTo>
                  <a:lnTo>
                    <a:pt x="2501465" y="3208189"/>
                  </a:lnTo>
                  <a:cubicBezTo>
                    <a:pt x="2501465" y="3104815"/>
                    <a:pt x="2493382" y="3027264"/>
                    <a:pt x="2477215" y="2975535"/>
                  </a:cubicBezTo>
                  <a:cubicBezTo>
                    <a:pt x="2461048" y="2923805"/>
                    <a:pt x="2422070" y="2878358"/>
                    <a:pt x="2360282" y="2839193"/>
                  </a:cubicBezTo>
                  <a:cubicBezTo>
                    <a:pt x="2298493" y="2800027"/>
                    <a:pt x="2217765" y="2780445"/>
                    <a:pt x="2118096" y="2780445"/>
                  </a:cubicBezTo>
                  <a:close/>
                  <a:moveTo>
                    <a:pt x="899773" y="2708496"/>
                  </a:moveTo>
                  <a:lnTo>
                    <a:pt x="999521" y="2708496"/>
                  </a:lnTo>
                  <a:cubicBezTo>
                    <a:pt x="1041299" y="2708496"/>
                    <a:pt x="1072311" y="2713022"/>
                    <a:pt x="1092557" y="2722075"/>
                  </a:cubicBezTo>
                  <a:cubicBezTo>
                    <a:pt x="1112804" y="2731127"/>
                    <a:pt x="1130617" y="2748456"/>
                    <a:pt x="1145998" y="2774061"/>
                  </a:cubicBezTo>
                  <a:cubicBezTo>
                    <a:pt x="1161378" y="2799666"/>
                    <a:pt x="1169068" y="2833352"/>
                    <a:pt x="1169068" y="2875119"/>
                  </a:cubicBezTo>
                  <a:cubicBezTo>
                    <a:pt x="1169068" y="2993589"/>
                    <a:pt x="1116599" y="3052824"/>
                    <a:pt x="1011663" y="3052824"/>
                  </a:cubicBezTo>
                  <a:lnTo>
                    <a:pt x="899773" y="3052824"/>
                  </a:lnTo>
                  <a:close/>
                  <a:moveTo>
                    <a:pt x="4200078" y="2444340"/>
                  </a:moveTo>
                  <a:lnTo>
                    <a:pt x="4200078" y="2896511"/>
                  </a:lnTo>
                  <a:cubicBezTo>
                    <a:pt x="4181962" y="2823930"/>
                    <a:pt x="4121362" y="2787640"/>
                    <a:pt x="4018278" y="2787640"/>
                  </a:cubicBezTo>
                  <a:cubicBezTo>
                    <a:pt x="3908449" y="2787640"/>
                    <a:pt x="3821184" y="2833657"/>
                    <a:pt x="3756483" y="2925692"/>
                  </a:cubicBezTo>
                  <a:cubicBezTo>
                    <a:pt x="3691782" y="3017727"/>
                    <a:pt x="3659432" y="3154296"/>
                    <a:pt x="3659432" y="3335400"/>
                  </a:cubicBezTo>
                  <a:cubicBezTo>
                    <a:pt x="3659432" y="3494449"/>
                    <a:pt x="3687639" y="3624160"/>
                    <a:pt x="3744052" y="3724536"/>
                  </a:cubicBezTo>
                  <a:cubicBezTo>
                    <a:pt x="3800466" y="3824911"/>
                    <a:pt x="3887372" y="3875099"/>
                    <a:pt x="4004772" y="3875099"/>
                  </a:cubicBezTo>
                  <a:cubicBezTo>
                    <a:pt x="4126378" y="3875099"/>
                    <a:pt x="4196620" y="3814279"/>
                    <a:pt x="4215496" y="3692641"/>
                  </a:cubicBezTo>
                  <a:lnTo>
                    <a:pt x="4215496" y="3860709"/>
                  </a:lnTo>
                  <a:lnTo>
                    <a:pt x="4521793" y="3860709"/>
                  </a:lnTo>
                  <a:lnTo>
                    <a:pt x="4521793" y="2444340"/>
                  </a:lnTo>
                  <a:close/>
                  <a:moveTo>
                    <a:pt x="555445" y="2444340"/>
                  </a:moveTo>
                  <a:lnTo>
                    <a:pt x="555445" y="3860709"/>
                  </a:lnTo>
                  <a:lnTo>
                    <a:pt x="899773" y="3860709"/>
                  </a:lnTo>
                  <a:lnTo>
                    <a:pt x="899773" y="3316980"/>
                  </a:lnTo>
                  <a:lnTo>
                    <a:pt x="1014056" y="3316980"/>
                  </a:lnTo>
                  <a:lnTo>
                    <a:pt x="1198169" y="3860709"/>
                  </a:lnTo>
                  <a:lnTo>
                    <a:pt x="1564788" y="3860709"/>
                  </a:lnTo>
                  <a:lnTo>
                    <a:pt x="1311649" y="3248291"/>
                  </a:lnTo>
                  <a:cubicBezTo>
                    <a:pt x="1440665" y="3180260"/>
                    <a:pt x="1505173" y="3056207"/>
                    <a:pt x="1505173" y="2876131"/>
                  </a:cubicBezTo>
                  <a:cubicBezTo>
                    <a:pt x="1505173" y="2800606"/>
                    <a:pt x="1491530" y="2731850"/>
                    <a:pt x="1464244" y="2669863"/>
                  </a:cubicBezTo>
                  <a:cubicBezTo>
                    <a:pt x="1436958" y="2607877"/>
                    <a:pt x="1399048" y="2558870"/>
                    <a:pt x="1350514" y="2522841"/>
                  </a:cubicBezTo>
                  <a:cubicBezTo>
                    <a:pt x="1301981" y="2486813"/>
                    <a:pt x="1254124" y="2464723"/>
                    <a:pt x="1206945" y="2456570"/>
                  </a:cubicBezTo>
                  <a:cubicBezTo>
                    <a:pt x="1159766" y="2448416"/>
                    <a:pt x="1093655" y="2444340"/>
                    <a:pt x="1008612" y="2444340"/>
                  </a:cubicBezTo>
                  <a:close/>
                  <a:moveTo>
                    <a:pt x="6609465" y="1239865"/>
                  </a:moveTo>
                  <a:cubicBezTo>
                    <a:pt x="6644219" y="1239865"/>
                    <a:pt x="6669441" y="1260079"/>
                    <a:pt x="6685131" y="1300507"/>
                  </a:cubicBezTo>
                  <a:cubicBezTo>
                    <a:pt x="6700822" y="1340936"/>
                    <a:pt x="6708668" y="1424705"/>
                    <a:pt x="6708668" y="1551815"/>
                  </a:cubicBezTo>
                  <a:cubicBezTo>
                    <a:pt x="6708668" y="1674493"/>
                    <a:pt x="6701243" y="1757154"/>
                    <a:pt x="6686392" y="1799799"/>
                  </a:cubicBezTo>
                  <a:cubicBezTo>
                    <a:pt x="6671542" y="1842444"/>
                    <a:pt x="6645900" y="1863766"/>
                    <a:pt x="6609465" y="1863766"/>
                  </a:cubicBezTo>
                  <a:cubicBezTo>
                    <a:pt x="6571531" y="1863766"/>
                    <a:pt x="6545519" y="1842543"/>
                    <a:pt x="6531429" y="1800096"/>
                  </a:cubicBezTo>
                  <a:cubicBezTo>
                    <a:pt x="6517339" y="1757649"/>
                    <a:pt x="6510294" y="1674889"/>
                    <a:pt x="6510294" y="1551815"/>
                  </a:cubicBezTo>
                  <a:cubicBezTo>
                    <a:pt x="6510294" y="1419513"/>
                    <a:pt x="6518468" y="1334445"/>
                    <a:pt x="6534817" y="1296613"/>
                  </a:cubicBezTo>
                  <a:cubicBezTo>
                    <a:pt x="6551166" y="1258781"/>
                    <a:pt x="6576049" y="1239865"/>
                    <a:pt x="6609465" y="1239865"/>
                  </a:cubicBezTo>
                  <a:close/>
                  <a:moveTo>
                    <a:pt x="4609215" y="1239865"/>
                  </a:moveTo>
                  <a:cubicBezTo>
                    <a:pt x="4643969" y="1239865"/>
                    <a:pt x="4669191" y="1260079"/>
                    <a:pt x="4684882" y="1300507"/>
                  </a:cubicBezTo>
                  <a:cubicBezTo>
                    <a:pt x="4700573" y="1340936"/>
                    <a:pt x="4708418" y="1424705"/>
                    <a:pt x="4708418" y="1551815"/>
                  </a:cubicBezTo>
                  <a:cubicBezTo>
                    <a:pt x="4708418" y="1674493"/>
                    <a:pt x="4700993" y="1757154"/>
                    <a:pt x="4686143" y="1799799"/>
                  </a:cubicBezTo>
                  <a:cubicBezTo>
                    <a:pt x="4671292" y="1842444"/>
                    <a:pt x="4645650" y="1863766"/>
                    <a:pt x="4609215" y="1863766"/>
                  </a:cubicBezTo>
                  <a:cubicBezTo>
                    <a:pt x="4571281" y="1863766"/>
                    <a:pt x="4545269" y="1842543"/>
                    <a:pt x="4531179" y="1800096"/>
                  </a:cubicBezTo>
                  <a:cubicBezTo>
                    <a:pt x="4517089" y="1757649"/>
                    <a:pt x="4510044" y="1674889"/>
                    <a:pt x="4510044" y="1551815"/>
                  </a:cubicBezTo>
                  <a:cubicBezTo>
                    <a:pt x="4510044" y="1419513"/>
                    <a:pt x="4518219" y="1334445"/>
                    <a:pt x="4534568" y="1296613"/>
                  </a:cubicBezTo>
                  <a:cubicBezTo>
                    <a:pt x="4550917" y="1258781"/>
                    <a:pt x="4575799" y="1239865"/>
                    <a:pt x="4609215" y="1239865"/>
                  </a:cubicBezTo>
                  <a:close/>
                  <a:moveTo>
                    <a:pt x="4053728" y="1008600"/>
                  </a:moveTo>
                  <a:cubicBezTo>
                    <a:pt x="3927731" y="1008600"/>
                    <a:pt x="3854754" y="1094922"/>
                    <a:pt x="3834797" y="1267568"/>
                  </a:cubicBezTo>
                  <a:lnTo>
                    <a:pt x="3834797" y="1021962"/>
                  </a:lnTo>
                  <a:lnTo>
                    <a:pt x="3541861" y="1021962"/>
                  </a:lnTo>
                  <a:lnTo>
                    <a:pt x="3541861" y="2080641"/>
                  </a:lnTo>
                  <a:lnTo>
                    <a:pt x="3868716" y="2080641"/>
                  </a:lnTo>
                  <a:lnTo>
                    <a:pt x="3868716" y="1621949"/>
                  </a:lnTo>
                  <a:cubicBezTo>
                    <a:pt x="3868716" y="1426156"/>
                    <a:pt x="3930702" y="1328259"/>
                    <a:pt x="4054675" y="1328259"/>
                  </a:cubicBezTo>
                  <a:cubicBezTo>
                    <a:pt x="4063519" y="1328259"/>
                    <a:pt x="4086501" y="1329603"/>
                    <a:pt x="4123621" y="1332290"/>
                  </a:cubicBezTo>
                  <a:lnTo>
                    <a:pt x="4123621" y="1017609"/>
                  </a:lnTo>
                  <a:cubicBezTo>
                    <a:pt x="4091276" y="1011603"/>
                    <a:pt x="4067978" y="1008600"/>
                    <a:pt x="4053728" y="1008600"/>
                  </a:cubicBezTo>
                  <a:close/>
                  <a:moveTo>
                    <a:pt x="6609465" y="1001405"/>
                  </a:moveTo>
                  <a:cubicBezTo>
                    <a:pt x="6319966" y="1001405"/>
                    <a:pt x="6175217" y="1184709"/>
                    <a:pt x="6175217" y="1551317"/>
                  </a:cubicBezTo>
                  <a:cubicBezTo>
                    <a:pt x="6175217" y="1918590"/>
                    <a:pt x="6319966" y="2102226"/>
                    <a:pt x="6609465" y="2102226"/>
                  </a:cubicBezTo>
                  <a:cubicBezTo>
                    <a:pt x="6898985" y="2102226"/>
                    <a:pt x="7043745" y="1918590"/>
                    <a:pt x="7043745" y="1551317"/>
                  </a:cubicBezTo>
                  <a:cubicBezTo>
                    <a:pt x="7043745" y="1184709"/>
                    <a:pt x="6898985" y="1001405"/>
                    <a:pt x="6609465" y="1001405"/>
                  </a:cubicBezTo>
                  <a:close/>
                  <a:moveTo>
                    <a:pt x="4609215" y="1001405"/>
                  </a:moveTo>
                  <a:cubicBezTo>
                    <a:pt x="4319716" y="1001405"/>
                    <a:pt x="4174967" y="1184709"/>
                    <a:pt x="4174967" y="1551317"/>
                  </a:cubicBezTo>
                  <a:cubicBezTo>
                    <a:pt x="4174967" y="1918590"/>
                    <a:pt x="4319716" y="2102226"/>
                    <a:pt x="4609215" y="2102226"/>
                  </a:cubicBezTo>
                  <a:cubicBezTo>
                    <a:pt x="4898735" y="2102226"/>
                    <a:pt x="5043495" y="1918590"/>
                    <a:pt x="5043495" y="1551317"/>
                  </a:cubicBezTo>
                  <a:cubicBezTo>
                    <a:pt x="5043495" y="1184709"/>
                    <a:pt x="4898735" y="1001405"/>
                    <a:pt x="4609215" y="1001405"/>
                  </a:cubicBezTo>
                  <a:close/>
                  <a:moveTo>
                    <a:pt x="2419856" y="1001405"/>
                  </a:moveTo>
                  <a:cubicBezTo>
                    <a:pt x="2287950" y="1001405"/>
                    <a:pt x="2210139" y="1054489"/>
                    <a:pt x="2186423" y="1160656"/>
                  </a:cubicBezTo>
                  <a:lnTo>
                    <a:pt x="2186423" y="1021962"/>
                  </a:lnTo>
                  <a:lnTo>
                    <a:pt x="1874987" y="1021962"/>
                  </a:lnTo>
                  <a:lnTo>
                    <a:pt x="1874987" y="2080641"/>
                  </a:lnTo>
                  <a:lnTo>
                    <a:pt x="2201841" y="2080641"/>
                  </a:lnTo>
                  <a:lnTo>
                    <a:pt x="2201841" y="1463597"/>
                  </a:lnTo>
                  <a:cubicBezTo>
                    <a:pt x="2201841" y="1381220"/>
                    <a:pt x="2208490" y="1327106"/>
                    <a:pt x="2221787" y="1301254"/>
                  </a:cubicBezTo>
                  <a:cubicBezTo>
                    <a:pt x="2235085" y="1275403"/>
                    <a:pt x="2262762" y="1262477"/>
                    <a:pt x="2304818" y="1262477"/>
                  </a:cubicBezTo>
                  <a:cubicBezTo>
                    <a:pt x="2328790" y="1262477"/>
                    <a:pt x="2347428" y="1268636"/>
                    <a:pt x="2360731" y="1280954"/>
                  </a:cubicBezTo>
                  <a:cubicBezTo>
                    <a:pt x="2374034" y="1293272"/>
                    <a:pt x="2380686" y="1330641"/>
                    <a:pt x="2380686" y="1393062"/>
                  </a:cubicBezTo>
                  <a:lnTo>
                    <a:pt x="2380686" y="2080641"/>
                  </a:lnTo>
                  <a:lnTo>
                    <a:pt x="2707540" y="2080641"/>
                  </a:lnTo>
                  <a:lnTo>
                    <a:pt x="2707540" y="1392869"/>
                  </a:lnTo>
                  <a:cubicBezTo>
                    <a:pt x="2707540" y="1297301"/>
                    <a:pt x="2701020" y="1224514"/>
                    <a:pt x="2687979" y="1174508"/>
                  </a:cubicBezTo>
                  <a:cubicBezTo>
                    <a:pt x="2674939" y="1124502"/>
                    <a:pt x="2644713" y="1083150"/>
                    <a:pt x="2597304" y="1050452"/>
                  </a:cubicBezTo>
                  <a:cubicBezTo>
                    <a:pt x="2549895" y="1017754"/>
                    <a:pt x="2490745" y="1001405"/>
                    <a:pt x="2419856" y="1001405"/>
                  </a:cubicBezTo>
                  <a:close/>
                  <a:moveTo>
                    <a:pt x="5912410" y="700246"/>
                  </a:moveTo>
                  <a:lnTo>
                    <a:pt x="5593778" y="710284"/>
                  </a:lnTo>
                  <a:lnTo>
                    <a:pt x="5593778" y="1021962"/>
                  </a:lnTo>
                  <a:lnTo>
                    <a:pt x="5480715" y="1021962"/>
                  </a:lnTo>
                  <a:lnTo>
                    <a:pt x="5480715" y="1287145"/>
                  </a:lnTo>
                  <a:lnTo>
                    <a:pt x="5593778" y="1287145"/>
                  </a:lnTo>
                  <a:lnTo>
                    <a:pt x="5593778" y="1671607"/>
                  </a:lnTo>
                  <a:cubicBezTo>
                    <a:pt x="5593778" y="1781490"/>
                    <a:pt x="5600588" y="1862934"/>
                    <a:pt x="5614206" y="1915937"/>
                  </a:cubicBezTo>
                  <a:cubicBezTo>
                    <a:pt x="5627825" y="1968941"/>
                    <a:pt x="5659351" y="2013240"/>
                    <a:pt x="5708784" y="2048834"/>
                  </a:cubicBezTo>
                  <a:cubicBezTo>
                    <a:pt x="5758217" y="2084429"/>
                    <a:pt x="5828239" y="2102226"/>
                    <a:pt x="5918850" y="2102226"/>
                  </a:cubicBezTo>
                  <a:cubicBezTo>
                    <a:pt x="5973251" y="2102226"/>
                    <a:pt x="6038256" y="2093800"/>
                    <a:pt x="6113867" y="2076947"/>
                  </a:cubicBezTo>
                  <a:lnTo>
                    <a:pt x="6113867" y="1824708"/>
                  </a:lnTo>
                  <a:cubicBezTo>
                    <a:pt x="6071629" y="1826078"/>
                    <a:pt x="6037571" y="1826764"/>
                    <a:pt x="6011693" y="1826764"/>
                  </a:cubicBezTo>
                  <a:cubicBezTo>
                    <a:pt x="5976404" y="1826764"/>
                    <a:pt x="5952303" y="1821568"/>
                    <a:pt x="5939391" y="1811177"/>
                  </a:cubicBezTo>
                  <a:cubicBezTo>
                    <a:pt x="5926478" y="1800787"/>
                    <a:pt x="5918754" y="1786975"/>
                    <a:pt x="5916216" y="1769742"/>
                  </a:cubicBezTo>
                  <a:cubicBezTo>
                    <a:pt x="5913679" y="1752510"/>
                    <a:pt x="5912410" y="1709477"/>
                    <a:pt x="5912410" y="1640644"/>
                  </a:cubicBezTo>
                  <a:lnTo>
                    <a:pt x="5912410" y="1287145"/>
                  </a:lnTo>
                  <a:lnTo>
                    <a:pt x="6099477" y="1287145"/>
                  </a:lnTo>
                  <a:lnTo>
                    <a:pt x="6099477" y="1021962"/>
                  </a:lnTo>
                  <a:lnTo>
                    <a:pt x="5912410" y="1021962"/>
                  </a:lnTo>
                  <a:close/>
                  <a:moveTo>
                    <a:pt x="3245410" y="700246"/>
                  </a:moveTo>
                  <a:lnTo>
                    <a:pt x="2926778" y="710284"/>
                  </a:lnTo>
                  <a:lnTo>
                    <a:pt x="2926778" y="1021962"/>
                  </a:lnTo>
                  <a:lnTo>
                    <a:pt x="2813715" y="1021962"/>
                  </a:lnTo>
                  <a:lnTo>
                    <a:pt x="2813715" y="1287145"/>
                  </a:lnTo>
                  <a:lnTo>
                    <a:pt x="2926778" y="1287145"/>
                  </a:lnTo>
                  <a:lnTo>
                    <a:pt x="2926778" y="1671607"/>
                  </a:lnTo>
                  <a:cubicBezTo>
                    <a:pt x="2926778" y="1781490"/>
                    <a:pt x="2933588" y="1862934"/>
                    <a:pt x="2947207" y="1915937"/>
                  </a:cubicBezTo>
                  <a:cubicBezTo>
                    <a:pt x="2960826" y="1968941"/>
                    <a:pt x="2992352" y="2013240"/>
                    <a:pt x="3041784" y="2048834"/>
                  </a:cubicBezTo>
                  <a:cubicBezTo>
                    <a:pt x="3091218" y="2084429"/>
                    <a:pt x="3161239" y="2102226"/>
                    <a:pt x="3251850" y="2102226"/>
                  </a:cubicBezTo>
                  <a:cubicBezTo>
                    <a:pt x="3306250" y="2102226"/>
                    <a:pt x="3371257" y="2093800"/>
                    <a:pt x="3446867" y="2076947"/>
                  </a:cubicBezTo>
                  <a:lnTo>
                    <a:pt x="3446867" y="1824708"/>
                  </a:lnTo>
                  <a:cubicBezTo>
                    <a:pt x="3404629" y="1826078"/>
                    <a:pt x="3370571" y="1826764"/>
                    <a:pt x="3344693" y="1826764"/>
                  </a:cubicBezTo>
                  <a:cubicBezTo>
                    <a:pt x="3309404" y="1826764"/>
                    <a:pt x="3285303" y="1821568"/>
                    <a:pt x="3272391" y="1811177"/>
                  </a:cubicBezTo>
                  <a:cubicBezTo>
                    <a:pt x="3259478" y="1800787"/>
                    <a:pt x="3251754" y="1786975"/>
                    <a:pt x="3249216" y="1769742"/>
                  </a:cubicBezTo>
                  <a:cubicBezTo>
                    <a:pt x="3246679" y="1752510"/>
                    <a:pt x="3245410" y="1709477"/>
                    <a:pt x="3245410" y="1640644"/>
                  </a:cubicBezTo>
                  <a:lnTo>
                    <a:pt x="3245410" y="1287145"/>
                  </a:lnTo>
                  <a:lnTo>
                    <a:pt x="3432477" y="1287145"/>
                  </a:lnTo>
                  <a:lnTo>
                    <a:pt x="3432477" y="1021962"/>
                  </a:lnTo>
                  <a:lnTo>
                    <a:pt x="3245410" y="1021962"/>
                  </a:lnTo>
                  <a:close/>
                  <a:moveTo>
                    <a:pt x="1318630" y="664272"/>
                  </a:moveTo>
                  <a:lnTo>
                    <a:pt x="1318630" y="2080641"/>
                  </a:lnTo>
                  <a:lnTo>
                    <a:pt x="1662958" y="2080641"/>
                  </a:lnTo>
                  <a:lnTo>
                    <a:pt x="1662958" y="664272"/>
                  </a:lnTo>
                  <a:close/>
                  <a:moveTo>
                    <a:pt x="0" y="0"/>
                  </a:moveTo>
                  <a:lnTo>
                    <a:pt x="7362825" y="0"/>
                  </a:lnTo>
                  <a:lnTo>
                    <a:pt x="7362825" y="8273796"/>
                  </a:lnTo>
                  <a:lnTo>
                    <a:pt x="0" y="82737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84ED23C-6907-43B0-914B-3EC3A0080C10}"/>
                </a:ext>
              </a:extLst>
            </p:cNvPr>
            <p:cNvSpPr txBox="1"/>
            <p:nvPr/>
          </p:nvSpPr>
          <p:spPr>
            <a:xfrm>
              <a:off x="3638550" y="5613387"/>
              <a:ext cx="3585322" cy="1569660"/>
            </a:xfrm>
            <a:prstGeom prst="rect">
              <a:avLst/>
            </a:prstGeom>
            <a:noFill/>
          </p:spPr>
          <p:txBody>
            <a:bodyPr wrap="square" rtlCol="0">
              <a:spAutoFit/>
            </a:bodyPr>
            <a:lstStyle/>
            <a:p>
              <a:pPr algn="r"/>
              <a:r>
                <a:rPr lang="en-US" sz="2400" b="1" dirty="0">
                  <a:latin typeface="Rockwell Condensed" panose="02060603050405020104" pitchFamily="18" charset="0"/>
                </a:rPr>
                <a:t>Dina Dinh</a:t>
              </a:r>
            </a:p>
            <a:p>
              <a:pPr algn="r"/>
              <a:r>
                <a:rPr lang="en-US" sz="2400" b="1" dirty="0">
                  <a:latin typeface="Rockwell Condensed" panose="02060603050405020104" pitchFamily="18" charset="0"/>
                </a:rPr>
                <a:t>Dr. Thanos </a:t>
              </a:r>
              <a:r>
                <a:rPr lang="en-US" sz="2400" b="1" dirty="0" err="1">
                  <a:latin typeface="Rockwell Condensed" panose="02060603050405020104" pitchFamily="18" charset="0"/>
                </a:rPr>
                <a:t>Gentimis</a:t>
              </a:r>
              <a:endParaRPr lang="en-US" sz="2400" b="1" dirty="0">
                <a:latin typeface="Rockwell Condensed" panose="02060603050405020104" pitchFamily="18" charset="0"/>
              </a:endParaRPr>
            </a:p>
            <a:p>
              <a:pPr algn="r"/>
              <a:r>
                <a:rPr lang="en-US" sz="2400" b="1" dirty="0">
                  <a:latin typeface="Rockwell Condensed" panose="02060603050405020104" pitchFamily="18" charset="0"/>
                </a:rPr>
                <a:t>EXST 7087</a:t>
              </a:r>
            </a:p>
            <a:p>
              <a:pPr algn="r"/>
              <a:endParaRPr lang="en-US" sz="2400" dirty="0">
                <a:latin typeface="Rockwell Condensed" panose="02060603050405020104" pitchFamily="18" charset="0"/>
              </a:endParaRPr>
            </a:p>
          </p:txBody>
        </p:sp>
      </p:grpSp>
    </p:spTree>
    <p:extLst>
      <p:ext uri="{BB962C8B-B14F-4D97-AF65-F5344CB8AC3E}">
        <p14:creationId xmlns:p14="http://schemas.microsoft.com/office/powerpoint/2010/main" val="388716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250" fill="hold"/>
                                        <p:tgtEl>
                                          <p:spTgt spid="28"/>
                                        </p:tgtEl>
                                        <p:attrNameLst>
                                          <p:attrName>ppt_x</p:attrName>
                                        </p:attrNameLst>
                                      </p:cBhvr>
                                      <p:tavLst>
                                        <p:tav tm="0">
                                          <p:val>
                                            <p:strVal val="0-#ppt_w/2"/>
                                          </p:val>
                                        </p:tav>
                                        <p:tav tm="100000">
                                          <p:val>
                                            <p:strVal val="#ppt_x"/>
                                          </p:val>
                                        </p:tav>
                                      </p:tavLst>
                                    </p:anim>
                                    <p:anim calcmode="lin" valueType="num">
                                      <p:cBhvr additive="base">
                                        <p:cTn id="8" dur="1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093233F-3358-4869-A626-F3C4745052F3}"/>
              </a:ext>
            </a:extLst>
          </p:cNvPr>
          <p:cNvSpPr/>
          <p:nvPr/>
        </p:nvSpPr>
        <p:spPr>
          <a:xfrm>
            <a:off x="6485685" y="302534"/>
            <a:ext cx="5355216" cy="62041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06A0FB-03E7-4B39-A970-806875A35237}"/>
              </a:ext>
            </a:extLst>
          </p:cNvPr>
          <p:cNvSpPr/>
          <p:nvPr/>
        </p:nvSpPr>
        <p:spPr>
          <a:xfrm>
            <a:off x="486137" y="498508"/>
            <a:ext cx="11204293" cy="1392433"/>
          </a:xfrm>
          <a:prstGeom prst="rect">
            <a:avLst/>
          </a:prstGeom>
          <a:solidFill>
            <a:srgbClr val="006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8" name="Rectangle 27">
            <a:extLst>
              <a:ext uri="{FF2B5EF4-FFF2-40B4-BE49-F238E27FC236}">
                <a16:creationId xmlns:a16="http://schemas.microsoft.com/office/drawing/2014/main" id="{43E49725-F6CD-4005-B079-C21274A38DE2}"/>
              </a:ext>
            </a:extLst>
          </p:cNvPr>
          <p:cNvSpPr/>
          <p:nvPr/>
        </p:nvSpPr>
        <p:spPr>
          <a:xfrm>
            <a:off x="810228" y="706056"/>
            <a:ext cx="10590835" cy="9722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7ECAF-6219-4AEA-82B1-1EA5A392E2BD}"/>
              </a:ext>
            </a:extLst>
          </p:cNvPr>
          <p:cNvSpPr>
            <a:spLocks noGrp="1"/>
          </p:cNvSpPr>
          <p:nvPr>
            <p:ph type="title"/>
          </p:nvPr>
        </p:nvSpPr>
        <p:spPr>
          <a:xfrm>
            <a:off x="3813578" y="351300"/>
            <a:ext cx="7053141" cy="1588407"/>
          </a:xfrm>
        </p:spPr>
        <p:txBody>
          <a:bodyPr>
            <a:normAutofit fontScale="90000"/>
          </a:bodyPr>
          <a:lstStyle/>
          <a:p>
            <a:r>
              <a:rPr lang="en-US" sz="7200" b="1" spc="1000" dirty="0">
                <a:latin typeface="Century Gothic" panose="020B0502020202020204" pitchFamily="34" charset="0"/>
              </a:rPr>
              <a:t>Aggregation</a:t>
            </a:r>
            <a:endParaRPr lang="en-US" sz="6600" b="1" spc="10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74A43DAB-3F87-487D-8189-3EAAFFF02417}"/>
              </a:ext>
            </a:extLst>
          </p:cNvPr>
          <p:cNvSpPr>
            <a:spLocks noGrp="1"/>
          </p:cNvSpPr>
          <p:nvPr>
            <p:ph idx="1"/>
          </p:nvPr>
        </p:nvSpPr>
        <p:spPr>
          <a:xfrm>
            <a:off x="6485683" y="2103976"/>
            <a:ext cx="4989535" cy="4325886"/>
          </a:xfrm>
        </p:spPr>
        <p:txBody>
          <a:bodyPr numCol="1">
            <a:normAutofit/>
          </a:bodyPr>
          <a:lstStyle/>
          <a:p>
            <a:pPr lvl="1"/>
            <a:r>
              <a:rPr lang="en-US" sz="1800" dirty="0">
                <a:latin typeface="Microsoft PhagsPa" panose="020B0502040204020203" pitchFamily="34" charset="0"/>
              </a:rPr>
              <a:t>Each “new” data will have same number of observations as the original dataset</a:t>
            </a:r>
          </a:p>
          <a:p>
            <a:pPr lvl="1"/>
            <a:endParaRPr lang="en-US" sz="1800" dirty="0">
              <a:latin typeface="Microsoft PhagsPa" panose="020B0502040204020203" pitchFamily="34" charset="0"/>
            </a:endParaRPr>
          </a:p>
          <a:p>
            <a:pPr lvl="1"/>
            <a:r>
              <a:rPr lang="en-US" sz="1800" dirty="0">
                <a:latin typeface="Microsoft PhagsPa" panose="020B0502040204020203" pitchFamily="34" charset="0"/>
              </a:rPr>
              <a:t>Multiple decision trees are trained on their respective “new” dataset independently</a:t>
            </a:r>
          </a:p>
          <a:p>
            <a:pPr lvl="1"/>
            <a:endParaRPr lang="en-US" sz="1800" dirty="0">
              <a:latin typeface="Microsoft PhagsPa" panose="020B0502040204020203" pitchFamily="34" charset="0"/>
            </a:endParaRPr>
          </a:p>
          <a:p>
            <a:pPr lvl="1"/>
            <a:r>
              <a:rPr lang="en-US" sz="1800" dirty="0">
                <a:latin typeface="Microsoft PhagsPa" panose="020B0502040204020203" pitchFamily="34" charset="0"/>
              </a:rPr>
              <a:t>Random forest combines the prediction results from each tree –</a:t>
            </a:r>
          </a:p>
          <a:p>
            <a:pPr lvl="1"/>
            <a:endParaRPr lang="en-US" sz="1800" dirty="0">
              <a:latin typeface="Microsoft PhagsPa" panose="020B0502040204020203" pitchFamily="34" charset="0"/>
            </a:endParaRPr>
          </a:p>
          <a:p>
            <a:pPr lvl="1"/>
            <a:endParaRPr lang="en-US" sz="1800" b="1" dirty="0">
              <a:latin typeface="Microsoft PhagsPa" panose="020B0502040204020203" pitchFamily="34" charset="0"/>
            </a:endParaRPr>
          </a:p>
          <a:p>
            <a:pPr lvl="1"/>
            <a:endParaRPr lang="en-US" sz="1800" b="1" dirty="0">
              <a:latin typeface="Microsoft PhagsPa" panose="020B0502040204020203" pitchFamily="34" charset="0"/>
            </a:endParaRPr>
          </a:p>
          <a:p>
            <a:pPr lvl="1"/>
            <a:endParaRPr lang="en-US" sz="1800" dirty="0">
              <a:latin typeface="Microsoft PhagsPa" panose="020B0502040204020203" pitchFamily="34" charset="0"/>
            </a:endParaRPr>
          </a:p>
          <a:p>
            <a:pPr lvl="1"/>
            <a:endParaRPr lang="en-US" sz="1400" dirty="0">
              <a:latin typeface="Microsoft PhagsPa" panose="020B0502040204020203" pitchFamily="34" charset="0"/>
            </a:endParaRPr>
          </a:p>
        </p:txBody>
      </p:sp>
      <p:sp>
        <p:nvSpPr>
          <p:cNvPr id="29" name="TextBox 28">
            <a:extLst>
              <a:ext uri="{FF2B5EF4-FFF2-40B4-BE49-F238E27FC236}">
                <a16:creationId xmlns:a16="http://schemas.microsoft.com/office/drawing/2014/main" id="{D14640F5-E20C-486E-976B-94D6FBA50C03}"/>
              </a:ext>
            </a:extLst>
          </p:cNvPr>
          <p:cNvSpPr txBox="1"/>
          <p:nvPr/>
        </p:nvSpPr>
        <p:spPr>
          <a:xfrm rot="20165264">
            <a:off x="6988373" y="3157041"/>
            <a:ext cx="4726345" cy="830997"/>
          </a:xfrm>
          <a:prstGeom prst="rect">
            <a:avLst/>
          </a:prstGeom>
          <a:noFill/>
        </p:spPr>
        <p:txBody>
          <a:bodyPr wrap="square" rtlCol="0">
            <a:spAutoFit/>
          </a:bodyPr>
          <a:lstStyle/>
          <a:p>
            <a:r>
              <a:rPr lang="en-US" sz="4800" b="1" dirty="0">
                <a:latin typeface="Microsoft PhagsPa" panose="020B0502040204020203" pitchFamily="34" charset="0"/>
              </a:rPr>
              <a:t>AGGREGATION</a:t>
            </a:r>
          </a:p>
        </p:txBody>
      </p:sp>
      <p:pic>
        <p:nvPicPr>
          <p:cNvPr id="15" name="Picture 14" descr="A screenshot of a computer program&#10;&#10;Description automatically generated">
            <a:extLst>
              <a:ext uri="{FF2B5EF4-FFF2-40B4-BE49-F238E27FC236}">
                <a16:creationId xmlns:a16="http://schemas.microsoft.com/office/drawing/2014/main" id="{E0D38859-C092-0F5B-CBD0-BF04D3FCD408}"/>
              </a:ext>
            </a:extLst>
          </p:cNvPr>
          <p:cNvPicPr>
            <a:picLocks noChangeAspect="1"/>
          </p:cNvPicPr>
          <p:nvPr/>
        </p:nvPicPr>
        <p:blipFill>
          <a:blip r:embed="rId2">
            <a:extLst>
              <a:ext uri="{28A0092B-C50C-407E-A947-70E740481C1C}">
                <a14:useLocalDpi xmlns:a14="http://schemas.microsoft.com/office/drawing/2010/main" val="0"/>
              </a:ext>
            </a:extLst>
          </a:blip>
          <a:srcRect l="760" t="528" r="58054" b="31738"/>
          <a:stretch>
            <a:fillRect/>
          </a:stretch>
        </p:blipFill>
        <p:spPr>
          <a:xfrm>
            <a:off x="234497" y="706056"/>
            <a:ext cx="5809418" cy="5282762"/>
          </a:xfrm>
          <a:custGeom>
            <a:avLst/>
            <a:gdLst>
              <a:gd name="connsiteX0" fmla="*/ 798870 w 5021467"/>
              <a:gd name="connsiteY0" fmla="*/ 3168089 h 4195207"/>
              <a:gd name="connsiteX1" fmla="*/ 798870 w 5021467"/>
              <a:gd name="connsiteY1" fmla="*/ 3671947 h 4195207"/>
              <a:gd name="connsiteX2" fmla="*/ 1426553 w 5021467"/>
              <a:gd name="connsiteY2" fmla="*/ 3579506 h 4195207"/>
              <a:gd name="connsiteX3" fmla="*/ 1426553 w 5021467"/>
              <a:gd name="connsiteY3" fmla="*/ 3396337 h 4195207"/>
              <a:gd name="connsiteX4" fmla="*/ 1141242 w 5021467"/>
              <a:gd name="connsiteY4" fmla="*/ 3453399 h 4195207"/>
              <a:gd name="connsiteX5" fmla="*/ 1246807 w 5021467"/>
              <a:gd name="connsiteY5" fmla="*/ 3219445 h 4195207"/>
              <a:gd name="connsiteX6" fmla="*/ 3081355 w 5021467"/>
              <a:gd name="connsiteY6" fmla="*/ 2590049 h 4195207"/>
              <a:gd name="connsiteX7" fmla="*/ 3081355 w 5021467"/>
              <a:gd name="connsiteY7" fmla="*/ 3303326 h 4195207"/>
              <a:gd name="connsiteX8" fmla="*/ 3994349 w 5021467"/>
              <a:gd name="connsiteY8" fmla="*/ 3510461 h 4195207"/>
              <a:gd name="connsiteX9" fmla="*/ 3994349 w 5021467"/>
              <a:gd name="connsiteY9" fmla="*/ 3145835 h 4195207"/>
              <a:gd name="connsiteX10" fmla="*/ 3348976 w 5021467"/>
              <a:gd name="connsiteY10" fmla="*/ 3202897 h 4195207"/>
              <a:gd name="connsiteX11" fmla="*/ 3678224 w 5021467"/>
              <a:gd name="connsiteY11" fmla="*/ 2696756 h 4195207"/>
              <a:gd name="connsiteX12" fmla="*/ 753791 w 5021467"/>
              <a:gd name="connsiteY12" fmla="*/ 1710722 h 4195207"/>
              <a:gd name="connsiteX13" fmla="*/ 1160073 w 5021467"/>
              <a:gd name="connsiteY13" fmla="*/ 2303597 h 4195207"/>
              <a:gd name="connsiteX14" fmla="*/ 988886 w 5021467"/>
              <a:gd name="connsiteY14" fmla="*/ 2282484 h 4195207"/>
              <a:gd name="connsiteX15" fmla="*/ 1266779 w 5021467"/>
              <a:gd name="connsiteY15" fmla="*/ 2705315 h 4195207"/>
              <a:gd name="connsiteX16" fmla="*/ 1031683 w 5021467"/>
              <a:gd name="connsiteY16" fmla="*/ 2641976 h 4195207"/>
              <a:gd name="connsiteX17" fmla="*/ 1245666 w 5021467"/>
              <a:gd name="connsiteY17" fmla="*/ 2984348 h 4195207"/>
              <a:gd name="connsiteX18" fmla="*/ 1342672 w 5021467"/>
              <a:gd name="connsiteY18" fmla="*/ 2836558 h 4195207"/>
              <a:gd name="connsiteX19" fmla="*/ 1232542 w 5021467"/>
              <a:gd name="connsiteY19" fmla="*/ 2850253 h 4195207"/>
              <a:gd name="connsiteX20" fmla="*/ 1483615 w 5021467"/>
              <a:gd name="connsiteY20" fmla="*/ 2483343 h 4195207"/>
              <a:gd name="connsiteX21" fmla="*/ 1756943 w 5021467"/>
              <a:gd name="connsiteY21" fmla="*/ 2851394 h 4195207"/>
              <a:gd name="connsiteX22" fmla="*/ 1646242 w 5021467"/>
              <a:gd name="connsiteY22" fmla="*/ 2837699 h 4195207"/>
              <a:gd name="connsiteX23" fmla="*/ 1825988 w 5021467"/>
              <a:gd name="connsiteY23" fmla="*/ 3111026 h 4195207"/>
              <a:gd name="connsiteX24" fmla="*/ 1674203 w 5021467"/>
              <a:gd name="connsiteY24" fmla="*/ 3068801 h 4195207"/>
              <a:gd name="connsiteX25" fmla="*/ 1883050 w 5021467"/>
              <a:gd name="connsiteY25" fmla="*/ 3453399 h 4195207"/>
              <a:gd name="connsiteX26" fmla="*/ 1597739 w 5021467"/>
              <a:gd name="connsiteY26" fmla="*/ 3396337 h 4195207"/>
              <a:gd name="connsiteX27" fmla="*/ 1597739 w 5021467"/>
              <a:gd name="connsiteY27" fmla="*/ 3593772 h 4195207"/>
              <a:gd name="connsiteX28" fmla="*/ 1608581 w 5021467"/>
              <a:gd name="connsiteY28" fmla="*/ 3593772 h 4195207"/>
              <a:gd name="connsiteX29" fmla="*/ 2380632 w 5021467"/>
              <a:gd name="connsiteY29" fmla="*/ 4195207 h 4195207"/>
              <a:gd name="connsiteX30" fmla="*/ 0 w 5021467"/>
              <a:gd name="connsiteY30" fmla="*/ 4195207 h 4195207"/>
              <a:gd name="connsiteX31" fmla="*/ 627683 w 5021467"/>
              <a:gd name="connsiteY31" fmla="*/ 3738710 h 4195207"/>
              <a:gd name="connsiteX32" fmla="*/ 627683 w 5021467"/>
              <a:gd name="connsiteY32" fmla="*/ 3168089 h 4195207"/>
              <a:gd name="connsiteX33" fmla="*/ 91299 w 5021467"/>
              <a:gd name="connsiteY33" fmla="*/ 3233139 h 4195207"/>
              <a:gd name="connsiteX34" fmla="*/ 475898 w 5021467"/>
              <a:gd name="connsiteY34" fmla="*/ 2640834 h 4195207"/>
              <a:gd name="connsiteX35" fmla="*/ 240802 w 5021467"/>
              <a:gd name="connsiteY35" fmla="*/ 2704173 h 4195207"/>
              <a:gd name="connsiteX36" fmla="*/ 518695 w 5021467"/>
              <a:gd name="connsiteY36" fmla="*/ 2281343 h 4195207"/>
              <a:gd name="connsiteX37" fmla="*/ 347508 w 5021467"/>
              <a:gd name="connsiteY37" fmla="*/ 2302456 h 4195207"/>
              <a:gd name="connsiteX38" fmla="*/ 3467095 w 5021467"/>
              <a:gd name="connsiteY38" fmla="*/ 1701022 h 4195207"/>
              <a:gd name="connsiteX39" fmla="*/ 3695343 w 5021467"/>
              <a:gd name="connsiteY39" fmla="*/ 2051954 h 4195207"/>
              <a:gd name="connsiteX40" fmla="*/ 3861964 w 5021467"/>
              <a:gd name="connsiteY40" fmla="*/ 1808298 h 4195207"/>
              <a:gd name="connsiteX41" fmla="*/ 2967230 w 5021467"/>
              <a:gd name="connsiteY41" fmla="*/ 0 h 4195207"/>
              <a:gd name="connsiteX42" fmla="*/ 3701620 w 5021467"/>
              <a:gd name="connsiteY42" fmla="*/ 1084751 h 4195207"/>
              <a:gd name="connsiteX43" fmla="*/ 3392343 w 5021467"/>
              <a:gd name="connsiteY43" fmla="*/ 1045949 h 4195207"/>
              <a:gd name="connsiteX44" fmla="*/ 3876231 w 5021467"/>
              <a:gd name="connsiteY44" fmla="*/ 1787756 h 4195207"/>
              <a:gd name="connsiteX45" fmla="*/ 4119315 w 5021467"/>
              <a:gd name="connsiteY45" fmla="*/ 1432830 h 4195207"/>
              <a:gd name="connsiteX46" fmla="*/ 4592930 w 5021467"/>
              <a:gd name="connsiteY46" fmla="*/ 2121570 h 4195207"/>
              <a:gd name="connsiteX47" fmla="*/ 4393783 w 5021467"/>
              <a:gd name="connsiteY47" fmla="*/ 2096462 h 4195207"/>
              <a:gd name="connsiteX48" fmla="*/ 4716185 w 5021467"/>
              <a:gd name="connsiteY48" fmla="*/ 2588338 h 4195207"/>
              <a:gd name="connsiteX49" fmla="*/ 4442286 w 5021467"/>
              <a:gd name="connsiteY49" fmla="*/ 2514727 h 4195207"/>
              <a:gd name="connsiteX50" fmla="*/ 4889653 w 5021467"/>
              <a:gd name="connsiteY50" fmla="*/ 3202897 h 4195207"/>
              <a:gd name="connsiteX51" fmla="*/ 4219173 w 5021467"/>
              <a:gd name="connsiteY51" fmla="*/ 3145835 h 4195207"/>
              <a:gd name="connsiteX52" fmla="*/ 4219173 w 5021467"/>
              <a:gd name="connsiteY52" fmla="*/ 3602331 h 4195207"/>
              <a:gd name="connsiteX53" fmla="*/ 5021467 w 5021467"/>
              <a:gd name="connsiteY53" fmla="*/ 4195207 h 4195207"/>
              <a:gd name="connsiteX54" fmla="*/ 2587197 w 5021467"/>
              <a:gd name="connsiteY54" fmla="*/ 4195207 h 4195207"/>
              <a:gd name="connsiteX55" fmla="*/ 1897316 w 5021467"/>
              <a:gd name="connsiteY55" fmla="*/ 3531004 h 4195207"/>
              <a:gd name="connsiteX56" fmla="*/ 2796044 w 5021467"/>
              <a:gd name="connsiteY56" fmla="*/ 3292484 h 4195207"/>
              <a:gd name="connsiteX57" fmla="*/ 2796044 w 5021467"/>
              <a:gd name="connsiteY57" fmla="*/ 2590049 h 4195207"/>
              <a:gd name="connsiteX58" fmla="*/ 1768926 w 5021467"/>
              <a:gd name="connsiteY58" fmla="*/ 2783490 h 4195207"/>
              <a:gd name="connsiteX59" fmla="*/ 2464513 w 5021467"/>
              <a:gd name="connsiteY59" fmla="*/ 1702734 h 4195207"/>
              <a:gd name="connsiteX60" fmla="*/ 2039401 w 5021467"/>
              <a:gd name="connsiteY60" fmla="*/ 1816858 h 4195207"/>
              <a:gd name="connsiteX61" fmla="*/ 2542118 w 5021467"/>
              <a:gd name="connsiteY61" fmla="*/ 1045378 h 4195207"/>
              <a:gd name="connsiteX62" fmla="*/ 2232841 w 5021467"/>
              <a:gd name="connsiteY62" fmla="*/ 1084180 h 419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021467" h="4195207">
                <a:moveTo>
                  <a:pt x="798870" y="3168089"/>
                </a:moveTo>
                <a:lnTo>
                  <a:pt x="798870" y="3671947"/>
                </a:lnTo>
                <a:cubicBezTo>
                  <a:pt x="1001138" y="3604893"/>
                  <a:pt x="1213546" y="3573606"/>
                  <a:pt x="1426553" y="3579506"/>
                </a:cubicBezTo>
                <a:lnTo>
                  <a:pt x="1426553" y="3396337"/>
                </a:lnTo>
                <a:lnTo>
                  <a:pt x="1141242" y="3453399"/>
                </a:lnTo>
                <a:lnTo>
                  <a:pt x="1246807" y="3219445"/>
                </a:lnTo>
                <a:close/>
                <a:moveTo>
                  <a:pt x="3081355" y="2590049"/>
                </a:moveTo>
                <a:lnTo>
                  <a:pt x="3081355" y="3303326"/>
                </a:lnTo>
                <a:cubicBezTo>
                  <a:pt x="3393787" y="3329889"/>
                  <a:pt x="3701038" y="3399595"/>
                  <a:pt x="3994349" y="3510461"/>
                </a:cubicBezTo>
                <a:lnTo>
                  <a:pt x="3994349" y="3145835"/>
                </a:lnTo>
                <a:lnTo>
                  <a:pt x="3348976" y="3202897"/>
                </a:lnTo>
                <a:lnTo>
                  <a:pt x="3678224" y="2696756"/>
                </a:lnTo>
                <a:close/>
                <a:moveTo>
                  <a:pt x="753791" y="1710722"/>
                </a:moveTo>
                <a:lnTo>
                  <a:pt x="1160073" y="2303597"/>
                </a:lnTo>
                <a:lnTo>
                  <a:pt x="988886" y="2282484"/>
                </a:lnTo>
                <a:lnTo>
                  <a:pt x="1266779" y="2705315"/>
                </a:lnTo>
                <a:lnTo>
                  <a:pt x="1031683" y="2641976"/>
                </a:lnTo>
                <a:lnTo>
                  <a:pt x="1245666" y="2984348"/>
                </a:lnTo>
                <a:lnTo>
                  <a:pt x="1342672" y="2836558"/>
                </a:lnTo>
                <a:lnTo>
                  <a:pt x="1232542" y="2850253"/>
                </a:lnTo>
                <a:lnTo>
                  <a:pt x="1483615" y="2483343"/>
                </a:lnTo>
                <a:lnTo>
                  <a:pt x="1756943" y="2851394"/>
                </a:lnTo>
                <a:lnTo>
                  <a:pt x="1646242" y="2837699"/>
                </a:lnTo>
                <a:lnTo>
                  <a:pt x="1825988" y="3111026"/>
                </a:lnTo>
                <a:lnTo>
                  <a:pt x="1674203" y="3068801"/>
                </a:lnTo>
                <a:lnTo>
                  <a:pt x="1883050" y="3453399"/>
                </a:lnTo>
                <a:lnTo>
                  <a:pt x="1597739" y="3396337"/>
                </a:lnTo>
                <a:lnTo>
                  <a:pt x="1597739" y="3593772"/>
                </a:lnTo>
                <a:lnTo>
                  <a:pt x="1608581" y="3593772"/>
                </a:lnTo>
                <a:cubicBezTo>
                  <a:pt x="1842536" y="3666241"/>
                  <a:pt x="2122140" y="3832862"/>
                  <a:pt x="2380632" y="4195207"/>
                </a:cubicBezTo>
                <a:lnTo>
                  <a:pt x="0" y="4195207"/>
                </a:lnTo>
                <a:cubicBezTo>
                  <a:pt x="176523" y="4002514"/>
                  <a:pt x="389980" y="3847276"/>
                  <a:pt x="627683" y="3738710"/>
                </a:cubicBezTo>
                <a:lnTo>
                  <a:pt x="627683" y="3168089"/>
                </a:lnTo>
                <a:lnTo>
                  <a:pt x="91299" y="3233139"/>
                </a:lnTo>
                <a:lnTo>
                  <a:pt x="475898" y="2640834"/>
                </a:lnTo>
                <a:lnTo>
                  <a:pt x="240802" y="2704173"/>
                </a:lnTo>
                <a:lnTo>
                  <a:pt x="518695" y="2281343"/>
                </a:lnTo>
                <a:lnTo>
                  <a:pt x="347508" y="2302456"/>
                </a:lnTo>
                <a:close/>
                <a:moveTo>
                  <a:pt x="3467095" y="1701022"/>
                </a:moveTo>
                <a:lnTo>
                  <a:pt x="3695343" y="2051954"/>
                </a:lnTo>
                <a:lnTo>
                  <a:pt x="3861964" y="1808298"/>
                </a:lnTo>
                <a:close/>
                <a:moveTo>
                  <a:pt x="2967230" y="0"/>
                </a:moveTo>
                <a:lnTo>
                  <a:pt x="3701620" y="1084751"/>
                </a:lnTo>
                <a:lnTo>
                  <a:pt x="3392343" y="1045949"/>
                </a:lnTo>
                <a:lnTo>
                  <a:pt x="3876231" y="1787756"/>
                </a:lnTo>
                <a:lnTo>
                  <a:pt x="4119315" y="1432830"/>
                </a:lnTo>
                <a:lnTo>
                  <a:pt x="4592930" y="2121570"/>
                </a:lnTo>
                <a:lnTo>
                  <a:pt x="4393783" y="2096462"/>
                </a:lnTo>
                <a:lnTo>
                  <a:pt x="4716185" y="2588338"/>
                </a:lnTo>
                <a:lnTo>
                  <a:pt x="4442286" y="2514727"/>
                </a:lnTo>
                <a:lnTo>
                  <a:pt x="4889653" y="3202897"/>
                </a:lnTo>
                <a:lnTo>
                  <a:pt x="4219173" y="3145835"/>
                </a:lnTo>
                <a:lnTo>
                  <a:pt x="4219173" y="3602331"/>
                </a:lnTo>
                <a:cubicBezTo>
                  <a:pt x="4551845" y="3757541"/>
                  <a:pt x="4837727" y="3961823"/>
                  <a:pt x="5021467" y="4195207"/>
                </a:cubicBezTo>
                <a:lnTo>
                  <a:pt x="2587197" y="4195207"/>
                </a:lnTo>
                <a:cubicBezTo>
                  <a:pt x="2366937" y="3853405"/>
                  <a:pt x="2125564" y="3649693"/>
                  <a:pt x="1897316" y="3531004"/>
                </a:cubicBezTo>
                <a:cubicBezTo>
                  <a:pt x="2143254" y="3373512"/>
                  <a:pt x="2458236" y="3299902"/>
                  <a:pt x="2796044" y="3292484"/>
                </a:cubicBezTo>
                <a:lnTo>
                  <a:pt x="2796044" y="2590049"/>
                </a:lnTo>
                <a:lnTo>
                  <a:pt x="1768926" y="2783490"/>
                </a:lnTo>
                <a:lnTo>
                  <a:pt x="2464513" y="1702734"/>
                </a:lnTo>
                <a:lnTo>
                  <a:pt x="2039401" y="1816858"/>
                </a:lnTo>
                <a:lnTo>
                  <a:pt x="2542118" y="1045378"/>
                </a:lnTo>
                <a:lnTo>
                  <a:pt x="2232841" y="1084180"/>
                </a:lnTo>
                <a:close/>
              </a:path>
            </a:pathLst>
          </a:custGeom>
        </p:spPr>
      </p:pic>
      <p:sp>
        <p:nvSpPr>
          <p:cNvPr id="16" name="Content Placeholder 2">
            <a:extLst>
              <a:ext uri="{FF2B5EF4-FFF2-40B4-BE49-F238E27FC236}">
                <a16:creationId xmlns:a16="http://schemas.microsoft.com/office/drawing/2014/main" id="{556F456C-7123-4BE3-7E77-BDE28BE28D8C}"/>
              </a:ext>
            </a:extLst>
          </p:cNvPr>
          <p:cNvSpPr txBox="1">
            <a:spLocks/>
          </p:cNvSpPr>
          <p:nvPr/>
        </p:nvSpPr>
        <p:spPr>
          <a:xfrm>
            <a:off x="6741640" y="2180814"/>
            <a:ext cx="4843306" cy="4325886"/>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3200" b="1" dirty="0">
                <a:latin typeface="Microsoft PhagsPa" panose="020B0502040204020203" pitchFamily="34" charset="0"/>
              </a:rPr>
              <a:t>Aggregation types:</a:t>
            </a:r>
          </a:p>
          <a:p>
            <a:pPr lvl="2">
              <a:buFont typeface="Wingdings" panose="05000000000000000000" pitchFamily="2" charset="2"/>
              <a:buChar char="Ø"/>
            </a:pPr>
            <a:endParaRPr lang="en-US" sz="1800" dirty="0">
              <a:latin typeface="Microsoft PhagsPa" panose="020B0502040204020203" pitchFamily="34" charset="0"/>
            </a:endParaRPr>
          </a:p>
          <a:p>
            <a:pPr lvl="2">
              <a:buFont typeface="Wingdings" panose="05000000000000000000" pitchFamily="2" charset="2"/>
              <a:buChar char="Ø"/>
            </a:pPr>
            <a:r>
              <a:rPr lang="en-US" sz="1800" dirty="0">
                <a:latin typeface="Microsoft PhagsPa" panose="020B0502040204020203" pitchFamily="34" charset="0"/>
              </a:rPr>
              <a:t>Majority vote : Classification</a:t>
            </a:r>
          </a:p>
          <a:p>
            <a:pPr lvl="2">
              <a:buFont typeface="Wingdings" panose="05000000000000000000" pitchFamily="2" charset="2"/>
              <a:buChar char="Ø"/>
            </a:pPr>
            <a:endParaRPr lang="en-US" sz="1800" dirty="0">
              <a:latin typeface="Microsoft PhagsPa" panose="020B0502040204020203" pitchFamily="34" charset="0"/>
            </a:endParaRPr>
          </a:p>
          <a:p>
            <a:pPr lvl="2">
              <a:buFont typeface="Wingdings" panose="05000000000000000000" pitchFamily="2" charset="2"/>
              <a:buChar char="Ø"/>
            </a:pPr>
            <a:r>
              <a:rPr lang="en-US" sz="1800" dirty="0">
                <a:latin typeface="Microsoft PhagsPa" panose="020B0502040204020203" pitchFamily="34" charset="0"/>
              </a:rPr>
              <a:t>Average : Regression</a:t>
            </a:r>
          </a:p>
          <a:p>
            <a:pPr lvl="1"/>
            <a:endParaRPr lang="en-US" sz="1800" dirty="0">
              <a:latin typeface="Microsoft PhagsPa" panose="020B0502040204020203" pitchFamily="34" charset="0"/>
            </a:endParaRPr>
          </a:p>
          <a:p>
            <a:endParaRPr lang="en-US" sz="1800" dirty="0">
              <a:latin typeface="Microsoft PhagsPa" panose="020B0502040204020203" pitchFamily="34" charset="0"/>
            </a:endParaRPr>
          </a:p>
        </p:txBody>
      </p:sp>
      <p:sp>
        <p:nvSpPr>
          <p:cNvPr id="17" name="Rectangle 16">
            <a:extLst>
              <a:ext uri="{FF2B5EF4-FFF2-40B4-BE49-F238E27FC236}">
                <a16:creationId xmlns:a16="http://schemas.microsoft.com/office/drawing/2014/main" id="{E0327341-4640-C6F6-CCB5-54D44FAA534D}"/>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35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 calcmode="lin" valueType="num">
                                      <p:cBhvr>
                                        <p:cTn id="9" dur="500" fill="hold"/>
                                        <p:tgtEl>
                                          <p:spTgt spid="29"/>
                                        </p:tgtEl>
                                        <p:attrNameLst>
                                          <p:attrName>style.rotation</p:attrName>
                                        </p:attrNameLst>
                                      </p:cBhvr>
                                      <p:tavLst>
                                        <p:tav tm="0">
                                          <p:val>
                                            <p:fltVal val="90"/>
                                          </p:val>
                                        </p:tav>
                                        <p:tav tm="100000">
                                          <p:val>
                                            <p:fltVal val="0"/>
                                          </p:val>
                                        </p:tav>
                                      </p:tavLst>
                                    </p:anim>
                                    <p:animEffect transition="in" filter="fade">
                                      <p:cBhvr>
                                        <p:cTn id="10" dur="500"/>
                                        <p:tgtEl>
                                          <p:spTgt spid="29"/>
                                        </p:tgtEl>
                                      </p:cBhvr>
                                    </p:animEffect>
                                  </p:childTnLst>
                                </p:cTn>
                              </p:par>
                              <p:par>
                                <p:cTn id="11" presetID="3" presetClass="emph" presetSubtype="2" fill="hold" grpId="2" nodeType="withEffect">
                                  <p:stCondLst>
                                    <p:cond delay="0"/>
                                  </p:stCondLst>
                                  <p:iterate type="lt">
                                    <p:tmPct val="0"/>
                                  </p:iterate>
                                  <p:childTnLst>
                                    <p:animClr clrSpc="rgb" dir="cw">
                                      <p:cBhvr override="childStyle">
                                        <p:cTn id="12" dur="10" fill="hold"/>
                                        <p:tgtEl>
                                          <p:spTgt spid="29"/>
                                        </p:tgtEl>
                                        <p:attrNameLst>
                                          <p:attrName>style.color</p:attrName>
                                        </p:attrNameLst>
                                      </p:cBhvr>
                                      <p:to>
                                        <a:srgbClr val="FF0000"/>
                                      </p:to>
                                    </p:animClr>
                                  </p:childTnLst>
                                </p:cTn>
                              </p:par>
                            </p:childTnLst>
                          </p:cTn>
                        </p:par>
                        <p:par>
                          <p:cTn id="13" fill="hold">
                            <p:stCondLst>
                              <p:cond delay="500"/>
                            </p:stCondLst>
                            <p:childTnLst>
                              <p:par>
                                <p:cTn id="14" presetID="18" presetClass="emph" presetSubtype="0" fill="hold" grpId="1" nodeType="afterEffect">
                                  <p:stCondLst>
                                    <p:cond delay="0"/>
                                  </p:stCondLst>
                                  <p:iterate type="lt">
                                    <p:tmPct val="4000"/>
                                  </p:iterate>
                                  <p:childTnLst>
                                    <p:set>
                                      <p:cBhvr override="childStyle">
                                        <p:cTn id="15" dur="500" fill="hold"/>
                                        <p:tgtEl>
                                          <p:spTgt spid="29"/>
                                        </p:tgtEl>
                                        <p:attrNameLst>
                                          <p:attrName>style.textDecorationUnderline</p:attrName>
                                        </p:attrNameLst>
                                      </p:cBhvr>
                                      <p:to>
                                        <p:strVal val="true"/>
                                      </p:to>
                                    </p:set>
                                  </p:childTnLst>
                                </p:cTn>
                              </p:par>
                            </p:childTnLst>
                          </p:cTn>
                        </p:par>
                        <p:par>
                          <p:cTn id="16" fill="hold">
                            <p:stCondLst>
                              <p:cond delay="1200"/>
                            </p:stCondLst>
                            <p:childTnLst>
                              <p:par>
                                <p:cTn id="17" presetID="42" presetClass="exit" presetSubtype="0" fill="hold" grpId="3" nodeType="afterEffect">
                                  <p:stCondLst>
                                    <p:cond delay="0"/>
                                  </p:stCondLst>
                                  <p:iterate type="lt">
                                    <p:tmPct val="0"/>
                                  </p:iterate>
                                  <p:childTnLst>
                                    <p:animEffect transition="out" filter="fade">
                                      <p:cBhvr>
                                        <p:cTn id="18" dur="500"/>
                                        <p:tgtEl>
                                          <p:spTgt spid="29"/>
                                        </p:tgtEl>
                                      </p:cBhvr>
                                    </p:animEffect>
                                    <p:anim calcmode="lin" valueType="num">
                                      <p:cBhvr>
                                        <p:cTn id="19" dur="500"/>
                                        <p:tgtEl>
                                          <p:spTgt spid="29"/>
                                        </p:tgtEl>
                                        <p:attrNameLst>
                                          <p:attrName>ppt_x</p:attrName>
                                        </p:attrNameLst>
                                      </p:cBhvr>
                                      <p:tavLst>
                                        <p:tav tm="0">
                                          <p:val>
                                            <p:strVal val="ppt_x"/>
                                          </p:val>
                                        </p:tav>
                                        <p:tav tm="100000">
                                          <p:val>
                                            <p:strVal val="ppt_x"/>
                                          </p:val>
                                        </p:tav>
                                      </p:tavLst>
                                    </p:anim>
                                    <p:anim calcmode="lin" valueType="num">
                                      <p:cBhvr>
                                        <p:cTn id="20" dur="500"/>
                                        <p:tgtEl>
                                          <p:spTgt spid="29"/>
                                        </p:tgtEl>
                                        <p:attrNameLst>
                                          <p:attrName>ppt_y</p:attrName>
                                        </p:attrNameLst>
                                      </p:cBhvr>
                                      <p:tavLst>
                                        <p:tav tm="0">
                                          <p:val>
                                            <p:strVal val="ppt_y"/>
                                          </p:val>
                                        </p:tav>
                                        <p:tav tm="100000">
                                          <p:val>
                                            <p:strVal val="ppt_y+.1"/>
                                          </p:val>
                                        </p:tav>
                                      </p:tavLst>
                                    </p:anim>
                                    <p:set>
                                      <p:cBhvr>
                                        <p:cTn id="21" dur="1" fill="hold">
                                          <p:stCondLst>
                                            <p:cond delay="499"/>
                                          </p:stCondLst>
                                        </p:cTn>
                                        <p:tgtEl>
                                          <p:spTgt spid="29"/>
                                        </p:tgtEl>
                                        <p:attrNameLst>
                                          <p:attrName>style.visibility</p:attrName>
                                        </p:attrNameLst>
                                      </p:cBhvr>
                                      <p:to>
                                        <p:strVal val="hidden"/>
                                      </p:to>
                                    </p:set>
                                  </p:childTnLst>
                                </p:cTn>
                              </p:par>
                              <p:par>
                                <p:cTn id="22" presetID="42" presetClass="exit" presetSubtype="0" fill="hold" grpId="0" nodeType="withEffect">
                                  <p:stCondLst>
                                    <p:cond delay="0"/>
                                  </p:stCondLst>
                                  <p:childTnLst>
                                    <p:animEffect transition="out" filter="fade">
                                      <p:cBhvr>
                                        <p:cTn id="23" dur="500"/>
                                        <p:tgtEl>
                                          <p:spTgt spid="3">
                                            <p:txEl>
                                              <p:pRg st="0" end="0"/>
                                            </p:txEl>
                                          </p:spTgt>
                                        </p:tgtEl>
                                      </p:cBhvr>
                                    </p:animEffect>
                                    <p:anim calcmode="lin" valueType="num">
                                      <p:cBhvr>
                                        <p:cTn id="24" dur="500"/>
                                        <p:tgtEl>
                                          <p:spTgt spid="3">
                                            <p:txEl>
                                              <p:pRg st="0" end="0"/>
                                            </p:txEl>
                                          </p:spTgt>
                                        </p:tgtEl>
                                        <p:attrNameLst>
                                          <p:attrName>ppt_x</p:attrName>
                                        </p:attrNameLst>
                                      </p:cBhvr>
                                      <p:tavLst>
                                        <p:tav tm="0">
                                          <p:val>
                                            <p:strVal val="ppt_x"/>
                                          </p:val>
                                        </p:tav>
                                        <p:tav tm="100000">
                                          <p:val>
                                            <p:strVal val="ppt_x"/>
                                          </p:val>
                                        </p:tav>
                                      </p:tavLst>
                                    </p:anim>
                                    <p:anim calcmode="lin" valueType="num">
                                      <p:cBhvr>
                                        <p:cTn id="25" dur="500"/>
                                        <p:tgtEl>
                                          <p:spTgt spid="3">
                                            <p:txEl>
                                              <p:pRg st="0" end="0"/>
                                            </p:txEl>
                                          </p:spTgt>
                                        </p:tgtEl>
                                        <p:attrNameLst>
                                          <p:attrName>ppt_y</p:attrName>
                                        </p:attrNameLst>
                                      </p:cBhvr>
                                      <p:tavLst>
                                        <p:tav tm="0">
                                          <p:val>
                                            <p:strVal val="ppt_y"/>
                                          </p:val>
                                        </p:tav>
                                        <p:tav tm="100000">
                                          <p:val>
                                            <p:strVal val="ppt_y+.1"/>
                                          </p:val>
                                        </p:tav>
                                      </p:tavLst>
                                    </p:anim>
                                    <p:set>
                                      <p:cBhvr>
                                        <p:cTn id="26" dur="1" fill="hold">
                                          <p:stCondLst>
                                            <p:cond delay="499"/>
                                          </p:stCondLst>
                                        </p:cTn>
                                        <p:tgtEl>
                                          <p:spTgt spid="3">
                                            <p:txEl>
                                              <p:pRg st="0" end="0"/>
                                            </p:txEl>
                                          </p:spTgt>
                                        </p:tgtEl>
                                        <p:attrNameLst>
                                          <p:attrName>style.visibility</p:attrName>
                                        </p:attrNameLst>
                                      </p:cBhvr>
                                      <p:to>
                                        <p:strVal val="hidden"/>
                                      </p:to>
                                    </p:set>
                                  </p:childTnLst>
                                </p:cTn>
                              </p:par>
                              <p:par>
                                <p:cTn id="27" presetID="42" presetClass="exit" presetSubtype="0" fill="hold" grpId="0" nodeType="withEffect">
                                  <p:stCondLst>
                                    <p:cond delay="0"/>
                                  </p:stCondLst>
                                  <p:childTnLst>
                                    <p:animEffect transition="out" filter="fade">
                                      <p:cBhvr>
                                        <p:cTn id="28" dur="500"/>
                                        <p:tgtEl>
                                          <p:spTgt spid="3">
                                            <p:txEl>
                                              <p:pRg st="2" end="2"/>
                                            </p:txEl>
                                          </p:spTgt>
                                        </p:tgtEl>
                                      </p:cBhvr>
                                    </p:animEffect>
                                    <p:anim calcmode="lin" valueType="num">
                                      <p:cBhvr>
                                        <p:cTn id="29" dur="500"/>
                                        <p:tgtEl>
                                          <p:spTgt spid="3">
                                            <p:txEl>
                                              <p:pRg st="2" end="2"/>
                                            </p:txEl>
                                          </p:spTgt>
                                        </p:tgtEl>
                                        <p:attrNameLst>
                                          <p:attrName>ppt_x</p:attrName>
                                        </p:attrNameLst>
                                      </p:cBhvr>
                                      <p:tavLst>
                                        <p:tav tm="0">
                                          <p:val>
                                            <p:strVal val="ppt_x"/>
                                          </p:val>
                                        </p:tav>
                                        <p:tav tm="100000">
                                          <p:val>
                                            <p:strVal val="ppt_x"/>
                                          </p:val>
                                        </p:tav>
                                      </p:tavLst>
                                    </p:anim>
                                    <p:anim calcmode="lin" valueType="num">
                                      <p:cBhvr>
                                        <p:cTn id="30" dur="500"/>
                                        <p:tgtEl>
                                          <p:spTgt spid="3">
                                            <p:txEl>
                                              <p:pRg st="2" end="2"/>
                                            </p:txEl>
                                          </p:spTgt>
                                        </p:tgtEl>
                                        <p:attrNameLst>
                                          <p:attrName>ppt_y</p:attrName>
                                        </p:attrNameLst>
                                      </p:cBhvr>
                                      <p:tavLst>
                                        <p:tav tm="0">
                                          <p:val>
                                            <p:strVal val="ppt_y"/>
                                          </p:val>
                                        </p:tav>
                                        <p:tav tm="100000">
                                          <p:val>
                                            <p:strVal val="ppt_y+.1"/>
                                          </p:val>
                                        </p:tav>
                                      </p:tavLst>
                                    </p:anim>
                                    <p:set>
                                      <p:cBhvr>
                                        <p:cTn id="31" dur="1" fill="hold">
                                          <p:stCondLst>
                                            <p:cond delay="499"/>
                                          </p:stCondLst>
                                        </p:cTn>
                                        <p:tgtEl>
                                          <p:spTgt spid="3">
                                            <p:txEl>
                                              <p:pRg st="2" end="2"/>
                                            </p:txEl>
                                          </p:spTgt>
                                        </p:tgtEl>
                                        <p:attrNameLst>
                                          <p:attrName>style.visibility</p:attrName>
                                        </p:attrNameLst>
                                      </p:cBhvr>
                                      <p:to>
                                        <p:strVal val="hidden"/>
                                      </p:to>
                                    </p:set>
                                  </p:childTnLst>
                                </p:cTn>
                              </p:par>
                              <p:par>
                                <p:cTn id="32" presetID="42" presetClass="exit" presetSubtype="0" fill="hold" grpId="0" nodeType="withEffect">
                                  <p:stCondLst>
                                    <p:cond delay="0"/>
                                  </p:stCondLst>
                                  <p:childTnLst>
                                    <p:animEffect transition="out" filter="fade">
                                      <p:cBhvr>
                                        <p:cTn id="33" dur="500"/>
                                        <p:tgtEl>
                                          <p:spTgt spid="3">
                                            <p:txEl>
                                              <p:pRg st="4" end="4"/>
                                            </p:txEl>
                                          </p:spTgt>
                                        </p:tgtEl>
                                      </p:cBhvr>
                                    </p:animEffect>
                                    <p:anim calcmode="lin" valueType="num">
                                      <p:cBhvr>
                                        <p:cTn id="34" dur="500"/>
                                        <p:tgtEl>
                                          <p:spTgt spid="3">
                                            <p:txEl>
                                              <p:pRg st="4" end="4"/>
                                            </p:txEl>
                                          </p:spTgt>
                                        </p:tgtEl>
                                        <p:attrNameLst>
                                          <p:attrName>ppt_x</p:attrName>
                                        </p:attrNameLst>
                                      </p:cBhvr>
                                      <p:tavLst>
                                        <p:tav tm="0">
                                          <p:val>
                                            <p:strVal val="ppt_x"/>
                                          </p:val>
                                        </p:tav>
                                        <p:tav tm="100000">
                                          <p:val>
                                            <p:strVal val="ppt_x"/>
                                          </p:val>
                                        </p:tav>
                                      </p:tavLst>
                                    </p:anim>
                                    <p:anim calcmode="lin" valueType="num">
                                      <p:cBhvr>
                                        <p:cTn id="35" dur="500"/>
                                        <p:tgtEl>
                                          <p:spTgt spid="3">
                                            <p:txEl>
                                              <p:pRg st="4" end="4"/>
                                            </p:txEl>
                                          </p:spTgt>
                                        </p:tgtEl>
                                        <p:attrNameLst>
                                          <p:attrName>ppt_y</p:attrName>
                                        </p:attrNameLst>
                                      </p:cBhvr>
                                      <p:tavLst>
                                        <p:tav tm="0">
                                          <p:val>
                                            <p:strVal val="ppt_y"/>
                                          </p:val>
                                        </p:tav>
                                        <p:tav tm="100000">
                                          <p:val>
                                            <p:strVal val="ppt_y+.1"/>
                                          </p:val>
                                        </p:tav>
                                      </p:tavLst>
                                    </p:anim>
                                    <p:set>
                                      <p:cBhvr>
                                        <p:cTn id="36" dur="1" fill="hold">
                                          <p:stCondLst>
                                            <p:cond delay="499"/>
                                          </p:stCondLst>
                                        </p:cTn>
                                        <p:tgtEl>
                                          <p:spTgt spid="3">
                                            <p:txEl>
                                              <p:pRg st="4" end="4"/>
                                            </p:txEl>
                                          </p:spTgt>
                                        </p:tgtEl>
                                        <p:attrNameLst>
                                          <p:attrName>style.visibility</p:attrName>
                                        </p:attrNameLst>
                                      </p:cBhvr>
                                      <p:to>
                                        <p:strVal val="hidden"/>
                                      </p:to>
                                    </p:set>
                                  </p:childTnLst>
                                </p:cTn>
                              </p:par>
                            </p:childTnLst>
                          </p:cTn>
                        </p:par>
                        <p:par>
                          <p:cTn id="37" fill="hold">
                            <p:stCondLst>
                              <p:cond delay="1700"/>
                            </p:stCondLst>
                            <p:childTnLst>
                              <p:par>
                                <p:cTn id="38" presetID="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p:bldP spid="29" grpId="1"/>
      <p:bldP spid="29" grpId="2"/>
      <p:bldP spid="29" grpId="3"/>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6B5855-82D2-C63B-5A8F-8A05F233CAD5}"/>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E3C3E58-34F4-BFBC-4DA1-70435A021A6C}"/>
              </a:ext>
            </a:extLst>
          </p:cNvPr>
          <p:cNvSpPr>
            <a:spLocks noGrp="1"/>
          </p:cNvSpPr>
          <p:nvPr>
            <p:ph type="title"/>
          </p:nvPr>
        </p:nvSpPr>
        <p:spPr>
          <a:xfrm>
            <a:off x="334108" y="224448"/>
            <a:ext cx="11523784" cy="1325563"/>
          </a:xfrm>
        </p:spPr>
        <p:txBody>
          <a:bodyPr/>
          <a:lstStyle/>
          <a:p>
            <a:r>
              <a:rPr lang="en-US" b="1" spc="230" dirty="0">
                <a:latin typeface="Century Gothic" panose="020B0502020202020204" pitchFamily="34" charset="0"/>
              </a:rPr>
              <a:t>Majority Vote : Classification Example</a:t>
            </a:r>
          </a:p>
        </p:txBody>
      </p:sp>
      <p:pic>
        <p:nvPicPr>
          <p:cNvPr id="6" name="Picture 5">
            <a:extLst>
              <a:ext uri="{FF2B5EF4-FFF2-40B4-BE49-F238E27FC236}">
                <a16:creationId xmlns:a16="http://schemas.microsoft.com/office/drawing/2014/main" id="{C19515E6-34E5-8D0B-91A8-0D316B08ADA6}"/>
              </a:ext>
            </a:extLst>
          </p:cNvPr>
          <p:cNvPicPr>
            <a:picLocks noChangeAspect="1"/>
          </p:cNvPicPr>
          <p:nvPr/>
        </p:nvPicPr>
        <p:blipFill>
          <a:blip r:embed="rId2"/>
          <a:stretch>
            <a:fillRect/>
          </a:stretch>
        </p:blipFill>
        <p:spPr>
          <a:xfrm>
            <a:off x="6276871" y="1550011"/>
            <a:ext cx="5762818" cy="3973864"/>
          </a:xfrm>
          <a:prstGeom prst="rect">
            <a:avLst/>
          </a:prstGeom>
        </p:spPr>
      </p:pic>
      <p:sp>
        <p:nvSpPr>
          <p:cNvPr id="7" name="TextBox 6">
            <a:extLst>
              <a:ext uri="{FF2B5EF4-FFF2-40B4-BE49-F238E27FC236}">
                <a16:creationId xmlns:a16="http://schemas.microsoft.com/office/drawing/2014/main" id="{B95094B7-7F16-4B95-880B-18DC3A41B793}"/>
              </a:ext>
            </a:extLst>
          </p:cNvPr>
          <p:cNvSpPr txBox="1"/>
          <p:nvPr/>
        </p:nvSpPr>
        <p:spPr>
          <a:xfrm>
            <a:off x="2461846" y="1550011"/>
            <a:ext cx="3255666" cy="3170099"/>
          </a:xfrm>
          <a:prstGeom prst="rect">
            <a:avLst/>
          </a:prstGeom>
          <a:noFill/>
        </p:spPr>
        <p:txBody>
          <a:bodyPr wrap="square" rtlCol="0">
            <a:spAutoFit/>
          </a:bodyPr>
          <a:lstStyle/>
          <a:p>
            <a:pPr algn="r"/>
            <a:r>
              <a:rPr lang="en-US" sz="2000" dirty="0">
                <a:latin typeface="Microsoft PhagsPa" panose="020B0502040204020203" pitchFamily="34" charset="0"/>
              </a:rPr>
              <a:t>Things to note:</a:t>
            </a:r>
          </a:p>
          <a:p>
            <a:pPr marL="285750" indent="-285750" algn="r">
              <a:buFont typeface="Arial" panose="020B0604020202020204" pitchFamily="34" charset="0"/>
              <a:buChar char="•"/>
            </a:pPr>
            <a:endParaRPr lang="en-US" sz="2000" dirty="0">
              <a:latin typeface="Microsoft PhagsPa" panose="020B0502040204020203" pitchFamily="34" charset="0"/>
            </a:endParaRPr>
          </a:p>
          <a:p>
            <a:pPr algn="r"/>
            <a:r>
              <a:rPr lang="en-US" sz="2000" dirty="0">
                <a:latin typeface="Microsoft PhagsPa" panose="020B0502040204020203" pitchFamily="34" charset="0"/>
              </a:rPr>
              <a:t>Each tree using different subsets of the input variables.</a:t>
            </a:r>
          </a:p>
          <a:p>
            <a:pPr algn="r"/>
            <a:endParaRPr lang="en-US" sz="2000" dirty="0">
              <a:latin typeface="Microsoft PhagsPa" panose="020B0502040204020203" pitchFamily="34" charset="0"/>
            </a:endParaRPr>
          </a:p>
          <a:p>
            <a:pPr algn="r"/>
            <a:r>
              <a:rPr lang="en-US" sz="2000" dirty="0">
                <a:latin typeface="Microsoft PhagsPa" panose="020B0502040204020203" pitchFamily="34" charset="0"/>
              </a:rPr>
              <a:t>Majority of the decision trees predicted class “1”.</a:t>
            </a:r>
          </a:p>
          <a:p>
            <a:pPr marL="285750" indent="-285750" algn="r">
              <a:buFont typeface="Arial" panose="020B0604020202020204" pitchFamily="34" charset="0"/>
              <a:buChar char="•"/>
            </a:pPr>
            <a:endParaRPr lang="en-US" sz="2000" dirty="0">
              <a:latin typeface="Microsoft PhagsPa" panose="020B0502040204020203" pitchFamily="34" charset="0"/>
            </a:endParaRPr>
          </a:p>
          <a:p>
            <a:pPr marL="285750" indent="-285750" algn="r">
              <a:buFont typeface="Arial" panose="020B0604020202020204" pitchFamily="34" charset="0"/>
              <a:buChar char="•"/>
            </a:pPr>
            <a:endParaRPr lang="en-US" sz="2000" dirty="0">
              <a:latin typeface="Microsoft PhagsPa" panose="020B0502040204020203" pitchFamily="34" charset="0"/>
            </a:endParaRPr>
          </a:p>
        </p:txBody>
      </p:sp>
    </p:spTree>
    <p:extLst>
      <p:ext uri="{BB962C8B-B14F-4D97-AF65-F5344CB8AC3E}">
        <p14:creationId xmlns:p14="http://schemas.microsoft.com/office/powerpoint/2010/main" val="3082731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hand holding a brown bag&#10;&#10;Description automatically generated">
            <a:extLst>
              <a:ext uri="{FF2B5EF4-FFF2-40B4-BE49-F238E27FC236}">
                <a16:creationId xmlns:a16="http://schemas.microsoft.com/office/drawing/2014/main" id="{5A2015C6-88B3-059B-802A-5D59B4577DF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29349" y="1782128"/>
            <a:ext cx="5628640" cy="3754259"/>
          </a:xfrm>
          <a:prstGeom prst="rect">
            <a:avLst/>
          </a:prstGeom>
        </p:spPr>
      </p:pic>
      <p:sp>
        <p:nvSpPr>
          <p:cNvPr id="13" name="Rectangle 12">
            <a:extLst>
              <a:ext uri="{FF2B5EF4-FFF2-40B4-BE49-F238E27FC236}">
                <a16:creationId xmlns:a16="http://schemas.microsoft.com/office/drawing/2014/main" id="{6539B1CB-A706-41D2-A2B5-3B2886E647EA}"/>
              </a:ext>
            </a:extLst>
          </p:cNvPr>
          <p:cNvSpPr/>
          <p:nvPr/>
        </p:nvSpPr>
        <p:spPr>
          <a:xfrm>
            <a:off x="203200" y="284480"/>
            <a:ext cx="5628640" cy="63093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E64C17-1155-45F0-8CB6-9E79012118D2}"/>
              </a:ext>
            </a:extLst>
          </p:cNvPr>
          <p:cNvSpPr/>
          <p:nvPr/>
        </p:nvSpPr>
        <p:spPr>
          <a:xfrm>
            <a:off x="321395" y="1302111"/>
            <a:ext cx="5374157" cy="4092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7B1E2-5D89-4E77-B4E5-047F760A4FC9}"/>
              </a:ext>
            </a:extLst>
          </p:cNvPr>
          <p:cNvSpPr>
            <a:spLocks noGrp="1"/>
          </p:cNvSpPr>
          <p:nvPr>
            <p:ph type="title"/>
          </p:nvPr>
        </p:nvSpPr>
        <p:spPr>
          <a:xfrm>
            <a:off x="420371" y="370149"/>
            <a:ext cx="7114539" cy="718602"/>
          </a:xfrm>
        </p:spPr>
        <p:txBody>
          <a:bodyPr>
            <a:normAutofit/>
          </a:bodyPr>
          <a:lstStyle/>
          <a:p>
            <a:r>
              <a:rPr lang="en-US" sz="2800" b="1" u="sng" dirty="0">
                <a:solidFill>
                  <a:srgbClr val="FF0000"/>
                </a:solidFill>
                <a:latin typeface="Century Gothic" panose="020B0502020202020204" pitchFamily="34" charset="0"/>
              </a:rPr>
              <a:t>B</a:t>
            </a:r>
            <a:r>
              <a:rPr lang="en-US" sz="2800" b="1" dirty="0">
                <a:latin typeface="Century Gothic" panose="020B0502020202020204" pitchFamily="34" charset="0"/>
              </a:rPr>
              <a:t>ootstrapping + </a:t>
            </a:r>
            <a:r>
              <a:rPr lang="en-US" sz="2800" b="1" u="sng" dirty="0">
                <a:solidFill>
                  <a:srgbClr val="FF0000"/>
                </a:solidFill>
                <a:latin typeface="Century Gothic" panose="020B0502020202020204" pitchFamily="34" charset="0"/>
              </a:rPr>
              <a:t>Ag</a:t>
            </a:r>
            <a:r>
              <a:rPr lang="en-US" sz="2800" b="1" dirty="0">
                <a:latin typeface="Century Gothic" panose="020B0502020202020204" pitchFamily="34" charset="0"/>
              </a:rPr>
              <a:t>gregation       </a:t>
            </a:r>
            <a:r>
              <a:rPr lang="en-US" sz="3200" b="1" dirty="0">
                <a:latin typeface="Century Gothic" panose="020B0502020202020204" pitchFamily="34" charset="0"/>
              </a:rPr>
              <a:t>=</a:t>
            </a:r>
          </a:p>
        </p:txBody>
      </p:sp>
      <p:sp>
        <p:nvSpPr>
          <p:cNvPr id="3" name="Content Placeholder 2">
            <a:extLst>
              <a:ext uri="{FF2B5EF4-FFF2-40B4-BE49-F238E27FC236}">
                <a16:creationId xmlns:a16="http://schemas.microsoft.com/office/drawing/2014/main" id="{F45FADFC-7438-466B-89F6-BB409F61450D}"/>
              </a:ext>
            </a:extLst>
          </p:cNvPr>
          <p:cNvSpPr>
            <a:spLocks noGrp="1"/>
          </p:cNvSpPr>
          <p:nvPr>
            <p:ph idx="1"/>
          </p:nvPr>
        </p:nvSpPr>
        <p:spPr>
          <a:xfrm>
            <a:off x="640318" y="1643046"/>
            <a:ext cx="4553348" cy="4571425"/>
          </a:xfrm>
        </p:spPr>
        <p:txBody>
          <a:bodyPr numCol="1">
            <a:normAutofit/>
          </a:bodyPr>
          <a:lstStyle/>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Bootstrapping helps RF be more robust to changes in the data</a:t>
            </a: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Random variable selection helps reduce correlation between trees</a:t>
            </a:r>
          </a:p>
          <a:p>
            <a:pPr marL="0" indent="0">
              <a:buNone/>
            </a:pP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None/>
            </a:pP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Rectangle 3">
            <a:extLst>
              <a:ext uri="{FF2B5EF4-FFF2-40B4-BE49-F238E27FC236}">
                <a16:creationId xmlns:a16="http://schemas.microsoft.com/office/drawing/2014/main" id="{A18D8EAE-2805-4BC7-BD3B-7881EB742D3B}"/>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5ADC6F-9BE0-4D4E-8147-3B50429263B9}"/>
              </a:ext>
            </a:extLst>
          </p:cNvPr>
          <p:cNvSpPr txBox="1"/>
          <p:nvPr/>
        </p:nvSpPr>
        <p:spPr>
          <a:xfrm>
            <a:off x="6603834" y="443435"/>
            <a:ext cx="5252403" cy="1569660"/>
          </a:xfrm>
          <a:prstGeom prst="rect">
            <a:avLst/>
          </a:prstGeom>
          <a:noFill/>
        </p:spPr>
        <p:txBody>
          <a:bodyPr wrap="square" rtlCol="0">
            <a:spAutoFit/>
          </a:bodyPr>
          <a:lstStyle/>
          <a:p>
            <a:r>
              <a:rPr lang="en-US" sz="9600" b="1" dirty="0">
                <a:solidFill>
                  <a:srgbClr val="FF0000"/>
                </a:solidFill>
                <a:latin typeface="Century Gothic" panose="020B0502020202020204" pitchFamily="34" charset="0"/>
              </a:rPr>
              <a:t>Bag</a:t>
            </a:r>
            <a:r>
              <a:rPr lang="en-US" sz="9600" b="1" dirty="0">
                <a:latin typeface="Century Gothic" panose="020B0502020202020204" pitchFamily="34" charset="0"/>
              </a:rPr>
              <a:t>ging</a:t>
            </a:r>
            <a:endParaRPr lang="en-US" sz="8800" dirty="0">
              <a:latin typeface="Century Gothic" panose="020B0502020202020204" pitchFamily="34" charset="0"/>
            </a:endParaRPr>
          </a:p>
        </p:txBody>
      </p:sp>
      <p:pic>
        <p:nvPicPr>
          <p:cNvPr id="10" name="Picture 9" descr="A cartoon of a bag&#10;&#10;Description automatically generated">
            <a:extLst>
              <a:ext uri="{FF2B5EF4-FFF2-40B4-BE49-F238E27FC236}">
                <a16:creationId xmlns:a16="http://schemas.microsoft.com/office/drawing/2014/main" id="{C054DFC6-BBF8-74FA-9B0C-172D6FA62CE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481309" y="5536387"/>
            <a:ext cx="1009650" cy="1276350"/>
          </a:xfrm>
          <a:prstGeom prst="rect">
            <a:avLst/>
          </a:prstGeom>
        </p:spPr>
      </p:pic>
    </p:spTree>
    <p:extLst>
      <p:ext uri="{BB962C8B-B14F-4D97-AF65-F5344CB8AC3E}">
        <p14:creationId xmlns:p14="http://schemas.microsoft.com/office/powerpoint/2010/main" val="1569723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0A23F79-BAF8-434C-9388-BECC9C70362C}"/>
              </a:ext>
            </a:extLst>
          </p:cNvPr>
          <p:cNvSpPr/>
          <p:nvPr/>
        </p:nvSpPr>
        <p:spPr>
          <a:xfrm>
            <a:off x="179834" y="300718"/>
            <a:ext cx="11832332" cy="15354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7CCE7C-289F-4327-B10C-567735A3B82A}"/>
              </a:ext>
            </a:extLst>
          </p:cNvPr>
          <p:cNvSpPr/>
          <p:nvPr/>
        </p:nvSpPr>
        <p:spPr>
          <a:xfrm>
            <a:off x="6809964" y="731520"/>
            <a:ext cx="4693920" cy="45821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67956-5207-4C60-86AF-51DFC55A43EB}"/>
              </a:ext>
            </a:extLst>
          </p:cNvPr>
          <p:cNvSpPr>
            <a:spLocks noGrp="1"/>
          </p:cNvSpPr>
          <p:nvPr>
            <p:ph type="title"/>
          </p:nvPr>
        </p:nvSpPr>
        <p:spPr>
          <a:xfrm>
            <a:off x="516412" y="391848"/>
            <a:ext cx="5675948" cy="1325563"/>
          </a:xfrm>
        </p:spPr>
        <p:txBody>
          <a:bodyPr>
            <a:noAutofit/>
          </a:bodyPr>
          <a:lstStyle/>
          <a:p>
            <a:r>
              <a:rPr lang="en-US" sz="4800" b="1" dirty="0">
                <a:latin typeface="Century Gothic" panose="020B0502020202020204" pitchFamily="34" charset="0"/>
              </a:rPr>
              <a:t>Out of Bag (OOB) Samples</a:t>
            </a:r>
          </a:p>
        </p:txBody>
      </p:sp>
      <p:sp>
        <p:nvSpPr>
          <p:cNvPr id="4" name="Rectangle 3">
            <a:extLst>
              <a:ext uri="{FF2B5EF4-FFF2-40B4-BE49-F238E27FC236}">
                <a16:creationId xmlns:a16="http://schemas.microsoft.com/office/drawing/2014/main" id="{03F4BD8C-7F0D-434E-BCAB-E0B58EBAB1D6}"/>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9F824C-55C4-49ED-8314-C49C6CEDEA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6592" y="1886612"/>
            <a:ext cx="2826712" cy="3388748"/>
          </a:xfrm>
          <a:prstGeom prst="rect">
            <a:avLst/>
          </a:prstGeom>
        </p:spPr>
      </p:pic>
      <p:pic>
        <p:nvPicPr>
          <p:cNvPr id="8" name="Picture 7">
            <a:extLst>
              <a:ext uri="{FF2B5EF4-FFF2-40B4-BE49-F238E27FC236}">
                <a16:creationId xmlns:a16="http://schemas.microsoft.com/office/drawing/2014/main" id="{D0A6DF45-5829-40C2-B585-83B434C7FCB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174048" y="3869542"/>
            <a:ext cx="3823417" cy="3157659"/>
          </a:xfrm>
          <a:prstGeom prst="rect">
            <a:avLst/>
          </a:prstGeom>
        </p:spPr>
      </p:pic>
      <p:sp>
        <p:nvSpPr>
          <p:cNvPr id="10" name="Arrow: Bent 9">
            <a:extLst>
              <a:ext uri="{FF2B5EF4-FFF2-40B4-BE49-F238E27FC236}">
                <a16:creationId xmlns:a16="http://schemas.microsoft.com/office/drawing/2014/main" id="{BCDA13BB-6C3F-40C2-BF8A-8EF2B9C1FDEB}"/>
              </a:ext>
            </a:extLst>
          </p:cNvPr>
          <p:cNvSpPr/>
          <p:nvPr/>
        </p:nvSpPr>
        <p:spPr>
          <a:xfrm rot="5400000">
            <a:off x="2700859" y="1948975"/>
            <a:ext cx="2677163" cy="1390333"/>
          </a:xfrm>
          <a:prstGeom prst="bentArrow">
            <a:avLst>
              <a:gd name="adj1" fmla="val 15769"/>
              <a:gd name="adj2" fmla="val 21849"/>
              <a:gd name="adj3" fmla="val 26836"/>
              <a:gd name="adj4" fmla="val 474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Graphic 12" descr="Close">
            <a:extLst>
              <a:ext uri="{FF2B5EF4-FFF2-40B4-BE49-F238E27FC236}">
                <a16:creationId xmlns:a16="http://schemas.microsoft.com/office/drawing/2014/main" id="{14996E91-0636-47DE-AAC4-8D6E812CBAD4}"/>
              </a:ext>
            </a:extLst>
          </p:cNvPr>
          <p:cNvSpPr/>
          <p:nvPr/>
        </p:nvSpPr>
        <p:spPr>
          <a:xfrm>
            <a:off x="179834" y="1886612"/>
            <a:ext cx="2889850" cy="2830580"/>
          </a:xfrm>
          <a:custGeom>
            <a:avLst/>
            <a:gdLst>
              <a:gd name="connsiteX0" fmla="*/ 3350415 w 3469976"/>
              <a:gd name="connsiteY0" fmla="*/ 522993 h 3342811"/>
              <a:gd name="connsiteX1" fmla="*/ 2967366 w 3469976"/>
              <a:gd name="connsiteY1" fmla="*/ 153981 h 3342811"/>
              <a:gd name="connsiteX2" fmla="*/ 1755127 w 3469976"/>
              <a:gd name="connsiteY2" fmla="*/ 1321794 h 3342811"/>
              <a:gd name="connsiteX3" fmla="*/ 542888 w 3469976"/>
              <a:gd name="connsiteY3" fmla="*/ 153981 h 3342811"/>
              <a:gd name="connsiteX4" fmla="*/ 159839 w 3469976"/>
              <a:gd name="connsiteY4" fmla="*/ 522993 h 3342811"/>
              <a:gd name="connsiteX5" fmla="*/ 1372077 w 3469976"/>
              <a:gd name="connsiteY5" fmla="*/ 1690806 h 3342811"/>
              <a:gd name="connsiteX6" fmla="*/ 159839 w 3469976"/>
              <a:gd name="connsiteY6" fmla="*/ 2858619 h 3342811"/>
              <a:gd name="connsiteX7" fmla="*/ 542888 w 3469976"/>
              <a:gd name="connsiteY7" fmla="*/ 3227631 h 3342811"/>
              <a:gd name="connsiteX8" fmla="*/ 1755127 w 3469976"/>
              <a:gd name="connsiteY8" fmla="*/ 2059818 h 3342811"/>
              <a:gd name="connsiteX9" fmla="*/ 2967366 w 3469976"/>
              <a:gd name="connsiteY9" fmla="*/ 3227631 h 3342811"/>
              <a:gd name="connsiteX10" fmla="*/ 3350415 w 3469976"/>
              <a:gd name="connsiteY10" fmla="*/ 2858619 h 3342811"/>
              <a:gd name="connsiteX11" fmla="*/ 2138176 w 3469976"/>
              <a:gd name="connsiteY11" fmla="*/ 1690806 h 3342811"/>
              <a:gd name="connsiteX0" fmla="*/ 3190576 w 3190577"/>
              <a:gd name="connsiteY0" fmla="*/ 369012 h 3073649"/>
              <a:gd name="connsiteX1" fmla="*/ 2807527 w 3190577"/>
              <a:gd name="connsiteY1" fmla="*/ 0 h 3073649"/>
              <a:gd name="connsiteX2" fmla="*/ 1584415 w 3190577"/>
              <a:gd name="connsiteY2" fmla="*/ 1346391 h 3073649"/>
              <a:gd name="connsiteX3" fmla="*/ 383049 w 3190577"/>
              <a:gd name="connsiteY3" fmla="*/ 0 h 3073649"/>
              <a:gd name="connsiteX4" fmla="*/ 0 w 3190577"/>
              <a:gd name="connsiteY4" fmla="*/ 369012 h 3073649"/>
              <a:gd name="connsiteX5" fmla="*/ 1212238 w 3190577"/>
              <a:gd name="connsiteY5" fmla="*/ 1536825 h 3073649"/>
              <a:gd name="connsiteX6" fmla="*/ 0 w 3190577"/>
              <a:gd name="connsiteY6" fmla="*/ 2704638 h 3073649"/>
              <a:gd name="connsiteX7" fmla="*/ 383049 w 3190577"/>
              <a:gd name="connsiteY7" fmla="*/ 3073650 h 3073649"/>
              <a:gd name="connsiteX8" fmla="*/ 1595288 w 3190577"/>
              <a:gd name="connsiteY8" fmla="*/ 1905837 h 3073649"/>
              <a:gd name="connsiteX9" fmla="*/ 2807527 w 3190577"/>
              <a:gd name="connsiteY9" fmla="*/ 3073650 h 3073649"/>
              <a:gd name="connsiteX10" fmla="*/ 3190576 w 3190577"/>
              <a:gd name="connsiteY10" fmla="*/ 2704638 h 3073649"/>
              <a:gd name="connsiteX11" fmla="*/ 1978337 w 3190577"/>
              <a:gd name="connsiteY11" fmla="*/ 1536825 h 3073649"/>
              <a:gd name="connsiteX12" fmla="*/ 3190576 w 3190577"/>
              <a:gd name="connsiteY12" fmla="*/ 369012 h 3073649"/>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0 w 3190576"/>
              <a:gd name="connsiteY6" fmla="*/ 2704638 h 3073650"/>
              <a:gd name="connsiteX7" fmla="*/ 383049 w 3190576"/>
              <a:gd name="connsiteY7" fmla="*/ 3073650 h 3073650"/>
              <a:gd name="connsiteX8" fmla="*/ 1595288 w 3190576"/>
              <a:gd name="connsiteY8" fmla="*/ 1905837 h 3073650"/>
              <a:gd name="connsiteX9" fmla="*/ 2807527 w 3190576"/>
              <a:gd name="connsiteY9" fmla="*/ 3073650 h 3073650"/>
              <a:gd name="connsiteX10" fmla="*/ 3190576 w 3190576"/>
              <a:gd name="connsiteY10" fmla="*/ 2704638 h 3073650"/>
              <a:gd name="connsiteX11" fmla="*/ 1978337 w 3190576"/>
              <a:gd name="connsiteY11" fmla="*/ 1536825 h 3073650"/>
              <a:gd name="connsiteX12" fmla="*/ 3190576 w 3190576"/>
              <a:gd name="connsiteY12" fmla="*/ 369012 h 3073650"/>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0 w 3190576"/>
              <a:gd name="connsiteY6" fmla="*/ 2704638 h 3073650"/>
              <a:gd name="connsiteX7" fmla="*/ 383049 w 3190576"/>
              <a:gd name="connsiteY7" fmla="*/ 3073650 h 3073650"/>
              <a:gd name="connsiteX8" fmla="*/ 1617034 w 3190576"/>
              <a:gd name="connsiteY8" fmla="*/ 1769278 h 3073650"/>
              <a:gd name="connsiteX9" fmla="*/ 2807527 w 3190576"/>
              <a:gd name="connsiteY9" fmla="*/ 3073650 h 3073650"/>
              <a:gd name="connsiteX10" fmla="*/ 3190576 w 3190576"/>
              <a:gd name="connsiteY10" fmla="*/ 2704638 h 3073650"/>
              <a:gd name="connsiteX11" fmla="*/ 1978337 w 3190576"/>
              <a:gd name="connsiteY11" fmla="*/ 1536825 h 3073650"/>
              <a:gd name="connsiteX12" fmla="*/ 3190576 w 3190576"/>
              <a:gd name="connsiteY12" fmla="*/ 369012 h 3073650"/>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0 w 3190576"/>
              <a:gd name="connsiteY6" fmla="*/ 2704638 h 3073650"/>
              <a:gd name="connsiteX7" fmla="*/ 383049 w 3190576"/>
              <a:gd name="connsiteY7" fmla="*/ 3073650 h 3073650"/>
              <a:gd name="connsiteX8" fmla="*/ 1617034 w 3190576"/>
              <a:gd name="connsiteY8" fmla="*/ 1769278 h 3073650"/>
              <a:gd name="connsiteX9" fmla="*/ 2807527 w 3190576"/>
              <a:gd name="connsiteY9" fmla="*/ 3073650 h 3073650"/>
              <a:gd name="connsiteX10" fmla="*/ 3190576 w 3190576"/>
              <a:gd name="connsiteY10" fmla="*/ 2704638 h 3073650"/>
              <a:gd name="connsiteX11" fmla="*/ 1804365 w 3190576"/>
              <a:gd name="connsiteY11" fmla="*/ 1526320 h 3073650"/>
              <a:gd name="connsiteX12" fmla="*/ 3190576 w 3190576"/>
              <a:gd name="connsiteY12" fmla="*/ 369012 h 3073650"/>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0 w 3190576"/>
              <a:gd name="connsiteY6" fmla="*/ 2704638 h 3073650"/>
              <a:gd name="connsiteX7" fmla="*/ 383049 w 3190576"/>
              <a:gd name="connsiteY7" fmla="*/ 3073650 h 3073650"/>
              <a:gd name="connsiteX8" fmla="*/ 1617034 w 3190576"/>
              <a:gd name="connsiteY8" fmla="*/ 1769278 h 3073650"/>
              <a:gd name="connsiteX9" fmla="*/ 2807527 w 3190576"/>
              <a:gd name="connsiteY9" fmla="*/ 3073650 h 3073650"/>
              <a:gd name="connsiteX10" fmla="*/ 3114463 w 3190576"/>
              <a:gd name="connsiteY10" fmla="*/ 2778170 h 3073650"/>
              <a:gd name="connsiteX11" fmla="*/ 1804365 w 3190576"/>
              <a:gd name="connsiteY11" fmla="*/ 1526320 h 3073650"/>
              <a:gd name="connsiteX12" fmla="*/ 3190576 w 3190576"/>
              <a:gd name="connsiteY12" fmla="*/ 369012 h 3073650"/>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0 w 3190576"/>
              <a:gd name="connsiteY6" fmla="*/ 2704638 h 3073650"/>
              <a:gd name="connsiteX7" fmla="*/ 383049 w 3190576"/>
              <a:gd name="connsiteY7" fmla="*/ 3073650 h 3073650"/>
              <a:gd name="connsiteX8" fmla="*/ 1617034 w 3190576"/>
              <a:gd name="connsiteY8" fmla="*/ 1769278 h 3073650"/>
              <a:gd name="connsiteX9" fmla="*/ 2861893 w 3190576"/>
              <a:gd name="connsiteY9" fmla="*/ 2979109 h 3073650"/>
              <a:gd name="connsiteX10" fmla="*/ 3114463 w 3190576"/>
              <a:gd name="connsiteY10" fmla="*/ 2778170 h 3073650"/>
              <a:gd name="connsiteX11" fmla="*/ 1804365 w 3190576"/>
              <a:gd name="connsiteY11" fmla="*/ 1526320 h 3073650"/>
              <a:gd name="connsiteX12" fmla="*/ 3190576 w 3190576"/>
              <a:gd name="connsiteY12" fmla="*/ 369012 h 3073650"/>
              <a:gd name="connsiteX0" fmla="*/ 3190576 w 3190576"/>
              <a:gd name="connsiteY0" fmla="*/ 369012 h 3073650"/>
              <a:gd name="connsiteX1" fmla="*/ 2807527 w 3190576"/>
              <a:gd name="connsiteY1" fmla="*/ 0 h 3073650"/>
              <a:gd name="connsiteX2" fmla="*/ 1584415 w 3190576"/>
              <a:gd name="connsiteY2" fmla="*/ 1346391 h 3073650"/>
              <a:gd name="connsiteX3" fmla="*/ 383049 w 3190576"/>
              <a:gd name="connsiteY3" fmla="*/ 0 h 3073650"/>
              <a:gd name="connsiteX4" fmla="*/ 0 w 3190576"/>
              <a:gd name="connsiteY4" fmla="*/ 369012 h 3073650"/>
              <a:gd name="connsiteX5" fmla="*/ 1364463 w 3190576"/>
              <a:gd name="connsiteY5" fmla="*/ 1568339 h 3073650"/>
              <a:gd name="connsiteX6" fmla="*/ 54366 w 3190576"/>
              <a:gd name="connsiteY6" fmla="*/ 2757161 h 3073650"/>
              <a:gd name="connsiteX7" fmla="*/ 383049 w 3190576"/>
              <a:gd name="connsiteY7" fmla="*/ 3073650 h 3073650"/>
              <a:gd name="connsiteX8" fmla="*/ 1617034 w 3190576"/>
              <a:gd name="connsiteY8" fmla="*/ 1769278 h 3073650"/>
              <a:gd name="connsiteX9" fmla="*/ 2861893 w 3190576"/>
              <a:gd name="connsiteY9" fmla="*/ 2979109 h 3073650"/>
              <a:gd name="connsiteX10" fmla="*/ 3114463 w 3190576"/>
              <a:gd name="connsiteY10" fmla="*/ 2778170 h 3073650"/>
              <a:gd name="connsiteX11" fmla="*/ 1804365 w 3190576"/>
              <a:gd name="connsiteY11" fmla="*/ 1526320 h 3073650"/>
              <a:gd name="connsiteX12" fmla="*/ 3190576 w 3190576"/>
              <a:gd name="connsiteY12" fmla="*/ 369012 h 3073650"/>
              <a:gd name="connsiteX0" fmla="*/ 3190576 w 3190576"/>
              <a:gd name="connsiteY0" fmla="*/ 369012 h 2989613"/>
              <a:gd name="connsiteX1" fmla="*/ 2807527 w 3190576"/>
              <a:gd name="connsiteY1" fmla="*/ 0 h 2989613"/>
              <a:gd name="connsiteX2" fmla="*/ 1584415 w 3190576"/>
              <a:gd name="connsiteY2" fmla="*/ 1346391 h 2989613"/>
              <a:gd name="connsiteX3" fmla="*/ 383049 w 3190576"/>
              <a:gd name="connsiteY3" fmla="*/ 0 h 2989613"/>
              <a:gd name="connsiteX4" fmla="*/ 0 w 3190576"/>
              <a:gd name="connsiteY4" fmla="*/ 369012 h 2989613"/>
              <a:gd name="connsiteX5" fmla="*/ 1364463 w 3190576"/>
              <a:gd name="connsiteY5" fmla="*/ 1568339 h 2989613"/>
              <a:gd name="connsiteX6" fmla="*/ 54366 w 3190576"/>
              <a:gd name="connsiteY6" fmla="*/ 2757161 h 2989613"/>
              <a:gd name="connsiteX7" fmla="*/ 339556 w 3190576"/>
              <a:gd name="connsiteY7" fmla="*/ 2989613 h 2989613"/>
              <a:gd name="connsiteX8" fmla="*/ 1617034 w 3190576"/>
              <a:gd name="connsiteY8" fmla="*/ 1769278 h 2989613"/>
              <a:gd name="connsiteX9" fmla="*/ 2861893 w 3190576"/>
              <a:gd name="connsiteY9" fmla="*/ 2979109 h 2989613"/>
              <a:gd name="connsiteX10" fmla="*/ 3114463 w 3190576"/>
              <a:gd name="connsiteY10" fmla="*/ 2778170 h 2989613"/>
              <a:gd name="connsiteX11" fmla="*/ 1804365 w 3190576"/>
              <a:gd name="connsiteY11" fmla="*/ 1526320 h 2989613"/>
              <a:gd name="connsiteX12" fmla="*/ 3190576 w 3190576"/>
              <a:gd name="connsiteY12" fmla="*/ 369012 h 2989613"/>
              <a:gd name="connsiteX0" fmla="*/ 3157956 w 3157956"/>
              <a:gd name="connsiteY0" fmla="*/ 369012 h 2989613"/>
              <a:gd name="connsiteX1" fmla="*/ 2774907 w 3157956"/>
              <a:gd name="connsiteY1" fmla="*/ 0 h 2989613"/>
              <a:gd name="connsiteX2" fmla="*/ 1551795 w 3157956"/>
              <a:gd name="connsiteY2" fmla="*/ 1346391 h 2989613"/>
              <a:gd name="connsiteX3" fmla="*/ 350429 w 3157956"/>
              <a:gd name="connsiteY3" fmla="*/ 0 h 2989613"/>
              <a:gd name="connsiteX4" fmla="*/ 0 w 3157956"/>
              <a:gd name="connsiteY4" fmla="*/ 316489 h 2989613"/>
              <a:gd name="connsiteX5" fmla="*/ 1331843 w 3157956"/>
              <a:gd name="connsiteY5" fmla="*/ 1568339 h 2989613"/>
              <a:gd name="connsiteX6" fmla="*/ 21746 w 3157956"/>
              <a:gd name="connsiteY6" fmla="*/ 2757161 h 2989613"/>
              <a:gd name="connsiteX7" fmla="*/ 306936 w 3157956"/>
              <a:gd name="connsiteY7" fmla="*/ 2989613 h 2989613"/>
              <a:gd name="connsiteX8" fmla="*/ 1584414 w 3157956"/>
              <a:gd name="connsiteY8" fmla="*/ 1769278 h 2989613"/>
              <a:gd name="connsiteX9" fmla="*/ 2829273 w 3157956"/>
              <a:gd name="connsiteY9" fmla="*/ 2979109 h 2989613"/>
              <a:gd name="connsiteX10" fmla="*/ 3081843 w 3157956"/>
              <a:gd name="connsiteY10" fmla="*/ 2778170 h 2989613"/>
              <a:gd name="connsiteX11" fmla="*/ 1771745 w 3157956"/>
              <a:gd name="connsiteY11" fmla="*/ 1526320 h 2989613"/>
              <a:gd name="connsiteX12" fmla="*/ 3157956 w 3157956"/>
              <a:gd name="connsiteY12" fmla="*/ 369012 h 2989613"/>
              <a:gd name="connsiteX0" fmla="*/ 3157956 w 3157956"/>
              <a:gd name="connsiteY0" fmla="*/ 369012 h 2989613"/>
              <a:gd name="connsiteX1" fmla="*/ 2774907 w 3157956"/>
              <a:gd name="connsiteY1" fmla="*/ 0 h 2989613"/>
              <a:gd name="connsiteX2" fmla="*/ 1551795 w 3157956"/>
              <a:gd name="connsiteY2" fmla="*/ 1346391 h 2989613"/>
              <a:gd name="connsiteX3" fmla="*/ 241697 w 3157956"/>
              <a:gd name="connsiteY3" fmla="*/ 63028 h 2989613"/>
              <a:gd name="connsiteX4" fmla="*/ 0 w 3157956"/>
              <a:gd name="connsiteY4" fmla="*/ 316489 h 2989613"/>
              <a:gd name="connsiteX5" fmla="*/ 1331843 w 3157956"/>
              <a:gd name="connsiteY5" fmla="*/ 1568339 h 2989613"/>
              <a:gd name="connsiteX6" fmla="*/ 21746 w 3157956"/>
              <a:gd name="connsiteY6" fmla="*/ 2757161 h 2989613"/>
              <a:gd name="connsiteX7" fmla="*/ 306936 w 3157956"/>
              <a:gd name="connsiteY7" fmla="*/ 2989613 h 2989613"/>
              <a:gd name="connsiteX8" fmla="*/ 1584414 w 3157956"/>
              <a:gd name="connsiteY8" fmla="*/ 1769278 h 2989613"/>
              <a:gd name="connsiteX9" fmla="*/ 2829273 w 3157956"/>
              <a:gd name="connsiteY9" fmla="*/ 2979109 h 2989613"/>
              <a:gd name="connsiteX10" fmla="*/ 3081843 w 3157956"/>
              <a:gd name="connsiteY10" fmla="*/ 2778170 h 2989613"/>
              <a:gd name="connsiteX11" fmla="*/ 1771745 w 3157956"/>
              <a:gd name="connsiteY11" fmla="*/ 1526320 h 2989613"/>
              <a:gd name="connsiteX12" fmla="*/ 3157956 w 3157956"/>
              <a:gd name="connsiteY12" fmla="*/ 369012 h 2989613"/>
              <a:gd name="connsiteX0" fmla="*/ 3157956 w 3157956"/>
              <a:gd name="connsiteY0" fmla="*/ 305984 h 2926585"/>
              <a:gd name="connsiteX1" fmla="*/ 2840146 w 3157956"/>
              <a:gd name="connsiteY1" fmla="*/ 10504 h 2926585"/>
              <a:gd name="connsiteX2" fmla="*/ 1551795 w 3157956"/>
              <a:gd name="connsiteY2" fmla="*/ 1283363 h 2926585"/>
              <a:gd name="connsiteX3" fmla="*/ 241697 w 3157956"/>
              <a:gd name="connsiteY3" fmla="*/ 0 h 2926585"/>
              <a:gd name="connsiteX4" fmla="*/ 0 w 3157956"/>
              <a:gd name="connsiteY4" fmla="*/ 253461 h 2926585"/>
              <a:gd name="connsiteX5" fmla="*/ 1331843 w 3157956"/>
              <a:gd name="connsiteY5" fmla="*/ 1505311 h 2926585"/>
              <a:gd name="connsiteX6" fmla="*/ 21746 w 3157956"/>
              <a:gd name="connsiteY6" fmla="*/ 2694133 h 2926585"/>
              <a:gd name="connsiteX7" fmla="*/ 306936 w 3157956"/>
              <a:gd name="connsiteY7" fmla="*/ 2926585 h 2926585"/>
              <a:gd name="connsiteX8" fmla="*/ 1584414 w 3157956"/>
              <a:gd name="connsiteY8" fmla="*/ 1706250 h 2926585"/>
              <a:gd name="connsiteX9" fmla="*/ 2829273 w 3157956"/>
              <a:gd name="connsiteY9" fmla="*/ 2916081 h 2926585"/>
              <a:gd name="connsiteX10" fmla="*/ 3081843 w 3157956"/>
              <a:gd name="connsiteY10" fmla="*/ 2715142 h 2926585"/>
              <a:gd name="connsiteX11" fmla="*/ 1771745 w 3157956"/>
              <a:gd name="connsiteY11" fmla="*/ 1463292 h 2926585"/>
              <a:gd name="connsiteX12" fmla="*/ 3157956 w 3157956"/>
              <a:gd name="connsiteY12" fmla="*/ 305984 h 2926585"/>
              <a:gd name="connsiteX0" fmla="*/ 3092717 w 3092717"/>
              <a:gd name="connsiteY0" fmla="*/ 263965 h 2926585"/>
              <a:gd name="connsiteX1" fmla="*/ 2840146 w 3092717"/>
              <a:gd name="connsiteY1" fmla="*/ 10504 h 2926585"/>
              <a:gd name="connsiteX2" fmla="*/ 1551795 w 3092717"/>
              <a:gd name="connsiteY2" fmla="*/ 1283363 h 2926585"/>
              <a:gd name="connsiteX3" fmla="*/ 241697 w 3092717"/>
              <a:gd name="connsiteY3" fmla="*/ 0 h 2926585"/>
              <a:gd name="connsiteX4" fmla="*/ 0 w 3092717"/>
              <a:gd name="connsiteY4" fmla="*/ 253461 h 2926585"/>
              <a:gd name="connsiteX5" fmla="*/ 1331843 w 3092717"/>
              <a:gd name="connsiteY5" fmla="*/ 1505311 h 2926585"/>
              <a:gd name="connsiteX6" fmla="*/ 21746 w 3092717"/>
              <a:gd name="connsiteY6" fmla="*/ 2694133 h 2926585"/>
              <a:gd name="connsiteX7" fmla="*/ 306936 w 3092717"/>
              <a:gd name="connsiteY7" fmla="*/ 2926585 h 2926585"/>
              <a:gd name="connsiteX8" fmla="*/ 1584414 w 3092717"/>
              <a:gd name="connsiteY8" fmla="*/ 1706250 h 2926585"/>
              <a:gd name="connsiteX9" fmla="*/ 2829273 w 3092717"/>
              <a:gd name="connsiteY9" fmla="*/ 2916081 h 2926585"/>
              <a:gd name="connsiteX10" fmla="*/ 3081843 w 3092717"/>
              <a:gd name="connsiteY10" fmla="*/ 2715142 h 2926585"/>
              <a:gd name="connsiteX11" fmla="*/ 1771745 w 3092717"/>
              <a:gd name="connsiteY11" fmla="*/ 1463292 h 2926585"/>
              <a:gd name="connsiteX12" fmla="*/ 3092717 w 3092717"/>
              <a:gd name="connsiteY12" fmla="*/ 263965 h 292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92717" h="2926585">
                <a:moveTo>
                  <a:pt x="3092717" y="263965"/>
                </a:moveTo>
                <a:lnTo>
                  <a:pt x="2840146" y="10504"/>
                </a:lnTo>
                <a:lnTo>
                  <a:pt x="1551795" y="1283363"/>
                </a:lnTo>
                <a:lnTo>
                  <a:pt x="241697" y="0"/>
                </a:lnTo>
                <a:lnTo>
                  <a:pt x="0" y="253461"/>
                </a:lnTo>
                <a:lnTo>
                  <a:pt x="1331843" y="1505311"/>
                </a:lnTo>
                <a:lnTo>
                  <a:pt x="21746" y="2694133"/>
                </a:lnTo>
                <a:lnTo>
                  <a:pt x="306936" y="2926585"/>
                </a:lnTo>
                <a:lnTo>
                  <a:pt x="1584414" y="1706250"/>
                </a:lnTo>
                <a:lnTo>
                  <a:pt x="2829273" y="2916081"/>
                </a:lnTo>
                <a:lnTo>
                  <a:pt x="3081843" y="2715142"/>
                </a:lnTo>
                <a:lnTo>
                  <a:pt x="1771745" y="1463292"/>
                </a:lnTo>
                <a:lnTo>
                  <a:pt x="3092717" y="263965"/>
                </a:lnTo>
                <a:close/>
              </a:path>
            </a:pathLst>
          </a:custGeom>
          <a:solidFill>
            <a:srgbClr val="EA0000"/>
          </a:solidFill>
          <a:ln w="45045" cap="flat">
            <a:noFill/>
            <a:prstDash val="solid"/>
            <a:miter/>
          </a:ln>
        </p:spPr>
        <p:txBody>
          <a:bodyPr rtlCol="0" anchor="ctr"/>
          <a:lstStyle/>
          <a:p>
            <a:endParaRPr lang="en-US"/>
          </a:p>
        </p:txBody>
      </p:sp>
      <p:sp>
        <p:nvSpPr>
          <p:cNvPr id="18" name="Rectangle 17">
            <a:extLst>
              <a:ext uri="{FF2B5EF4-FFF2-40B4-BE49-F238E27FC236}">
                <a16:creationId xmlns:a16="http://schemas.microsoft.com/office/drawing/2014/main" id="{97743CF3-968B-490C-9792-02E353DFF29A}"/>
              </a:ext>
            </a:extLst>
          </p:cNvPr>
          <p:cNvSpPr/>
          <p:nvPr/>
        </p:nvSpPr>
        <p:spPr>
          <a:xfrm>
            <a:off x="7112960" y="1140076"/>
            <a:ext cx="3589973" cy="51054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63EDC7-2BE3-4E8B-8560-909588E546B7}"/>
              </a:ext>
            </a:extLst>
          </p:cNvPr>
          <p:cNvSpPr>
            <a:spLocks noGrp="1"/>
          </p:cNvSpPr>
          <p:nvPr>
            <p:ph idx="1"/>
          </p:nvPr>
        </p:nvSpPr>
        <p:spPr>
          <a:xfrm>
            <a:off x="6832486" y="1240956"/>
            <a:ext cx="3763348" cy="3088641"/>
          </a:xfrm>
        </p:spPr>
        <p:txBody>
          <a:bodyPr>
            <a:noAutofit/>
          </a:bodyPr>
          <a:lstStyle/>
          <a:p>
            <a:pPr>
              <a:buClr>
                <a:schemeClr val="bg1"/>
              </a:buCl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These are the observations that didn’t make the cut for the bootstrapped data!</a:t>
            </a:r>
          </a:p>
          <a:p>
            <a:pPr marL="0" indent="0">
              <a:buClr>
                <a:schemeClr val="bg1"/>
              </a:buClr>
              <a:buNone/>
            </a:pP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buClr>
                <a:schemeClr val="bg1"/>
              </a:buClr>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RF uses the OOB samples to assess the performance of each decision tree during the training process.</a:t>
            </a:r>
          </a:p>
        </p:txBody>
      </p:sp>
      <p:pic>
        <p:nvPicPr>
          <p:cNvPr id="16" name="Picture 15">
            <a:extLst>
              <a:ext uri="{FF2B5EF4-FFF2-40B4-BE49-F238E27FC236}">
                <a16:creationId xmlns:a16="http://schemas.microsoft.com/office/drawing/2014/main" id="{90F12D53-F287-44C0-B2AE-9A290EA123A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79332" y="419540"/>
            <a:ext cx="1532834" cy="2059800"/>
          </a:xfrm>
          <a:prstGeom prst="rect">
            <a:avLst/>
          </a:prstGeom>
        </p:spPr>
      </p:pic>
    </p:spTree>
    <p:extLst>
      <p:ext uri="{BB962C8B-B14F-4D97-AF65-F5344CB8AC3E}">
        <p14:creationId xmlns:p14="http://schemas.microsoft.com/office/powerpoint/2010/main" val="1805640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E9117B-28DC-4C87-940F-5F77D681DB85}"/>
              </a:ext>
            </a:extLst>
          </p:cNvPr>
          <p:cNvSpPr/>
          <p:nvPr/>
        </p:nvSpPr>
        <p:spPr>
          <a:xfrm>
            <a:off x="193040" y="323246"/>
            <a:ext cx="11785600" cy="135519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1380C-ABAF-44C5-BCFA-8519B11B9913}"/>
              </a:ext>
            </a:extLst>
          </p:cNvPr>
          <p:cNvSpPr>
            <a:spLocks noGrp="1"/>
          </p:cNvSpPr>
          <p:nvPr>
            <p:ph type="title"/>
          </p:nvPr>
        </p:nvSpPr>
        <p:spPr>
          <a:xfrm>
            <a:off x="3581956" y="338063"/>
            <a:ext cx="8684573" cy="1325563"/>
          </a:xfrm>
        </p:spPr>
        <p:txBody>
          <a:bodyPr>
            <a:noAutofit/>
          </a:bodyPr>
          <a:lstStyle/>
          <a:p>
            <a:r>
              <a:rPr lang="en-US" sz="4800" b="1" spc="550" dirty="0">
                <a:solidFill>
                  <a:schemeClr val="bg1"/>
                </a:solidFill>
                <a:latin typeface="Century Gothic" panose="020B0502020202020204" pitchFamily="34" charset="0"/>
              </a:rPr>
              <a:t>Coding Random Forest</a:t>
            </a:r>
          </a:p>
        </p:txBody>
      </p:sp>
      <p:graphicFrame>
        <p:nvGraphicFramePr>
          <p:cNvPr id="4" name="Content Placeholder 3">
            <a:extLst>
              <a:ext uri="{FF2B5EF4-FFF2-40B4-BE49-F238E27FC236}">
                <a16:creationId xmlns:a16="http://schemas.microsoft.com/office/drawing/2014/main" id="{93E35400-9F88-4B2E-A41C-A4EA589E80EC}"/>
              </a:ext>
            </a:extLst>
          </p:cNvPr>
          <p:cNvGraphicFramePr>
            <a:graphicFrameLocks noGrp="1"/>
          </p:cNvGraphicFramePr>
          <p:nvPr>
            <p:ph idx="1"/>
            <p:extLst>
              <p:ext uri="{D42A27DB-BD31-4B8C-83A1-F6EECF244321}">
                <p14:modId xmlns:p14="http://schemas.microsoft.com/office/powerpoint/2010/main" val="2025505997"/>
              </p:ext>
            </p:extLst>
          </p:nvPr>
        </p:nvGraphicFramePr>
        <p:xfrm>
          <a:off x="6480403" y="3428999"/>
          <a:ext cx="5199217" cy="3323570"/>
        </p:xfrm>
        <a:graphic>
          <a:graphicData uri="http://schemas.openxmlformats.org/drawingml/2006/table">
            <a:tbl>
              <a:tblPr firstRow="1" bandRow="1">
                <a:tableStyleId>{E8B1032C-EA38-4F05-BA0D-38AFFFC7BED3}</a:tableStyleId>
              </a:tblPr>
              <a:tblGrid>
                <a:gridCol w="1555414">
                  <a:extLst>
                    <a:ext uri="{9D8B030D-6E8A-4147-A177-3AD203B41FA5}">
                      <a16:colId xmlns:a16="http://schemas.microsoft.com/office/drawing/2014/main" val="771729439"/>
                    </a:ext>
                  </a:extLst>
                </a:gridCol>
                <a:gridCol w="2478260">
                  <a:extLst>
                    <a:ext uri="{9D8B030D-6E8A-4147-A177-3AD203B41FA5}">
                      <a16:colId xmlns:a16="http://schemas.microsoft.com/office/drawing/2014/main" val="166355211"/>
                    </a:ext>
                  </a:extLst>
                </a:gridCol>
                <a:gridCol w="1165543">
                  <a:extLst>
                    <a:ext uri="{9D8B030D-6E8A-4147-A177-3AD203B41FA5}">
                      <a16:colId xmlns:a16="http://schemas.microsoft.com/office/drawing/2014/main" val="3058472935"/>
                    </a:ext>
                  </a:extLst>
                </a:gridCol>
              </a:tblGrid>
              <a:tr h="447157">
                <a:tc>
                  <a:txBody>
                    <a:bodyPr/>
                    <a:lstStyle/>
                    <a:p>
                      <a:r>
                        <a:rPr lang="en-US" dirty="0"/>
                        <a:t>R</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dirty="0"/>
                        <a:t>Python</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dirty="0"/>
                        <a:t>Meaning</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extLst>
                  <a:ext uri="{0D108BD9-81ED-4DB2-BD59-A6C34878D82A}">
                    <a16:rowId xmlns:a16="http://schemas.microsoft.com/office/drawing/2014/main" val="2083238366"/>
                  </a:ext>
                </a:extLst>
              </a:tr>
              <a:tr h="771806">
                <a:tc>
                  <a:txBody>
                    <a:bodyPr/>
                    <a:lstStyle/>
                    <a:p>
                      <a:r>
                        <a:rPr lang="en-US" sz="1600" dirty="0" err="1"/>
                        <a:t>randomForest</a:t>
                      </a:r>
                      <a:r>
                        <a:rPr lang="en-US" sz="1600" dirty="0"/>
                        <a:t>()</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pPr>
                        <a:lnSpc>
                          <a:spcPct val="150000"/>
                        </a:lnSpc>
                      </a:pPr>
                      <a:r>
                        <a:rPr lang="en-US" sz="1600" dirty="0" err="1"/>
                        <a:t>RandomForestClassifier</a:t>
                      </a:r>
                      <a:r>
                        <a:rPr lang="en-US" sz="1600" dirty="0"/>
                        <a:t>() or </a:t>
                      </a:r>
                      <a:r>
                        <a:rPr lang="en-US" sz="1600" kern="1200" dirty="0" err="1">
                          <a:effectLst/>
                        </a:rPr>
                        <a:t>RandomForestRegressor</a:t>
                      </a:r>
                      <a:r>
                        <a:rPr lang="en-US" sz="1600" kern="1200" dirty="0">
                          <a:effectLst/>
                        </a:rPr>
                        <a:t>()</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a:t>the function</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extLst>
                  <a:ext uri="{0D108BD9-81ED-4DB2-BD59-A6C34878D82A}">
                    <a16:rowId xmlns:a16="http://schemas.microsoft.com/office/drawing/2014/main" val="651064610"/>
                  </a:ext>
                </a:extLst>
              </a:tr>
              <a:tr h="562428">
                <a:tc>
                  <a:txBody>
                    <a:bodyPr/>
                    <a:lstStyle/>
                    <a:p>
                      <a:r>
                        <a:rPr lang="en-US" sz="1600" dirty="0" err="1"/>
                        <a:t>ntrees</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err="1"/>
                        <a:t>n_estimators</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a:t>number of trees</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extLst>
                  <a:ext uri="{0D108BD9-81ED-4DB2-BD59-A6C34878D82A}">
                    <a16:rowId xmlns:a16="http://schemas.microsoft.com/office/drawing/2014/main" val="2394513087"/>
                  </a:ext>
                </a:extLst>
              </a:tr>
              <a:tr h="447157">
                <a:tc>
                  <a:txBody>
                    <a:bodyPr/>
                    <a:lstStyle/>
                    <a:p>
                      <a:r>
                        <a:rPr lang="en-US" sz="1600" dirty="0" err="1"/>
                        <a:t>nodesize</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err="1"/>
                        <a:t>max_depth</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a:t>tree depth</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extLst>
                  <a:ext uri="{0D108BD9-81ED-4DB2-BD59-A6C34878D82A}">
                    <a16:rowId xmlns:a16="http://schemas.microsoft.com/office/drawing/2014/main" val="74320306"/>
                  </a:ext>
                </a:extLst>
              </a:tr>
              <a:tr h="1036051">
                <a:tc>
                  <a:txBody>
                    <a:bodyPr/>
                    <a:lstStyle/>
                    <a:p>
                      <a:r>
                        <a:rPr lang="en-US" sz="1600" dirty="0" err="1"/>
                        <a:t>mtry</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err="1"/>
                        <a:t>max_features</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tc>
                  <a:txBody>
                    <a:bodyPr/>
                    <a:lstStyle/>
                    <a:p>
                      <a:r>
                        <a:rPr lang="en-US" sz="1600" dirty="0"/>
                        <a:t>number of variables for each tree</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tc>
                <a:extLst>
                  <a:ext uri="{0D108BD9-81ED-4DB2-BD59-A6C34878D82A}">
                    <a16:rowId xmlns:a16="http://schemas.microsoft.com/office/drawing/2014/main" val="1821878953"/>
                  </a:ext>
                </a:extLst>
              </a:tr>
            </a:tbl>
          </a:graphicData>
        </a:graphic>
      </p:graphicFrame>
      <p:sp>
        <p:nvSpPr>
          <p:cNvPr id="5" name="Rectangle 4">
            <a:extLst>
              <a:ext uri="{FF2B5EF4-FFF2-40B4-BE49-F238E27FC236}">
                <a16:creationId xmlns:a16="http://schemas.microsoft.com/office/drawing/2014/main" id="{5EDA6534-1EBD-42E0-B043-A6A05AFAF81A}"/>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09C11C7-55DD-47AC-9D8C-A3FD46095760}"/>
              </a:ext>
            </a:extLst>
          </p:cNvPr>
          <p:cNvGrpSpPr/>
          <p:nvPr/>
        </p:nvGrpSpPr>
        <p:grpSpPr>
          <a:xfrm>
            <a:off x="0" y="0"/>
            <a:ext cx="5968023" cy="6085405"/>
            <a:chOff x="0" y="-102965"/>
            <a:chExt cx="5968023" cy="6085405"/>
          </a:xfrm>
        </p:grpSpPr>
        <mc:AlternateContent xmlns:mc="http://schemas.openxmlformats.org/markup-compatibility/2006">
          <mc:Choice xmlns:am3d="http://schemas.microsoft.com/office/drawing/2017/model3d" Requires="am3d">
            <p:graphicFrame>
              <p:nvGraphicFramePr>
                <p:cNvPr id="3" name="3D Model 2" descr="Laptop">
                  <a:extLst>
                    <a:ext uri="{FF2B5EF4-FFF2-40B4-BE49-F238E27FC236}">
                      <a16:creationId xmlns:a16="http://schemas.microsoft.com/office/drawing/2014/main" id="{0A435C7B-97D1-48D0-8567-04A915AA0ECF}"/>
                    </a:ext>
                  </a:extLst>
                </p:cNvPr>
                <p:cNvGraphicFramePr>
                  <a:graphicFrameLocks noChangeAspect="1"/>
                </p:cNvGraphicFramePr>
                <p:nvPr>
                  <p:extLst>
                    <p:ext uri="{D42A27DB-BD31-4B8C-83A1-F6EECF244321}">
                      <p14:modId xmlns:p14="http://schemas.microsoft.com/office/powerpoint/2010/main" val="756722537"/>
                    </p:ext>
                  </p:extLst>
                </p:nvPr>
              </p:nvGraphicFramePr>
              <p:xfrm>
                <a:off x="0" y="-102965"/>
                <a:ext cx="5968023" cy="6085405"/>
              </p:xfrm>
              <a:graphic>
                <a:graphicData uri="http://schemas.microsoft.com/office/drawing/2017/model3d">
                  <am3d:model3d r:embed="rId3">
                    <am3d:spPr>
                      <a:xfrm>
                        <a:off x="0" y="0"/>
                        <a:ext cx="5968023" cy="6085405"/>
                      </a:xfrm>
                      <a:prstGeom prst="rect">
                        <a:avLst/>
                      </a:prstGeom>
                    </am3d:spPr>
                    <am3d:camera>
                      <am3d:pos x="0" y="0" z="70087151"/>
                      <am3d:up dx="0" dy="36000000" dz="0"/>
                      <am3d:lookAt x="0" y="0" z="0"/>
                      <am3d:perspective fov="2700000"/>
                    </am3d:camera>
                    <am3d:trans>
                      <am3d:meterPerModelUnit n="1970604" d="1000000"/>
                      <am3d:preTrans dx="0" dy="-12157734" dz="3432165"/>
                      <am3d:scale>
                        <am3d:sx n="1000000" d="1000000"/>
                        <am3d:sy n="1000000" d="1000000"/>
                        <am3d:sz n="1000000" d="1000000"/>
                      </am3d:scale>
                      <am3d:rot ax="1268115" ay="1321842" az="495039"/>
                      <am3d:postTrans dx="0" dy="0" dz="0"/>
                    </am3d:trans>
                    <am3d:raster rName="Office3DRenderer" rVer="16.0.8326">
                      <am3d:blip r:embed="rId4"/>
                    </am3d:raster>
                    <am3d:objViewport viewportSz="7243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Laptop">
                  <a:extLst>
                    <a:ext uri="{FF2B5EF4-FFF2-40B4-BE49-F238E27FC236}">
                      <a16:creationId xmlns:a16="http://schemas.microsoft.com/office/drawing/2014/main" id="{0A435C7B-97D1-48D0-8567-04A915AA0ECF}"/>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5968023" cy="6085405"/>
                </a:xfrm>
                <a:prstGeom prst="rect">
                  <a:avLst/>
                </a:prstGeom>
              </p:spPr>
            </p:pic>
          </mc:Fallback>
        </mc:AlternateContent>
        <p:sp>
          <p:nvSpPr>
            <p:cNvPr id="6" name="Rectangle 5">
              <a:extLst>
                <a:ext uri="{FF2B5EF4-FFF2-40B4-BE49-F238E27FC236}">
                  <a16:creationId xmlns:a16="http://schemas.microsoft.com/office/drawing/2014/main" id="{60D7565E-6C0F-48DC-A894-AB88705B5E57}"/>
                </a:ext>
              </a:extLst>
            </p:cNvPr>
            <p:cNvSpPr/>
            <p:nvPr/>
          </p:nvSpPr>
          <p:spPr>
            <a:xfrm rot="21222856">
              <a:off x="629103" y="1266324"/>
              <a:ext cx="3412965" cy="2319584"/>
            </a:xfrm>
            <a:custGeom>
              <a:avLst/>
              <a:gdLst>
                <a:gd name="connsiteX0" fmla="*/ 0 w 3382647"/>
                <a:gd name="connsiteY0" fmla="*/ 0 h 1967816"/>
                <a:gd name="connsiteX1" fmla="*/ 3382647 w 3382647"/>
                <a:gd name="connsiteY1" fmla="*/ 0 h 1967816"/>
                <a:gd name="connsiteX2" fmla="*/ 3382647 w 3382647"/>
                <a:gd name="connsiteY2" fmla="*/ 1967816 h 1967816"/>
                <a:gd name="connsiteX3" fmla="*/ 0 w 3382647"/>
                <a:gd name="connsiteY3" fmla="*/ 1967816 h 1967816"/>
                <a:gd name="connsiteX4" fmla="*/ 0 w 3382647"/>
                <a:gd name="connsiteY4" fmla="*/ 0 h 1967816"/>
                <a:gd name="connsiteX0" fmla="*/ 35508 w 3382647"/>
                <a:gd name="connsiteY0" fmla="*/ 0 h 2105953"/>
                <a:gd name="connsiteX1" fmla="*/ 3382647 w 3382647"/>
                <a:gd name="connsiteY1" fmla="*/ 138137 h 2105953"/>
                <a:gd name="connsiteX2" fmla="*/ 3382647 w 3382647"/>
                <a:gd name="connsiteY2" fmla="*/ 2105953 h 2105953"/>
                <a:gd name="connsiteX3" fmla="*/ 0 w 3382647"/>
                <a:gd name="connsiteY3" fmla="*/ 2105953 h 2105953"/>
                <a:gd name="connsiteX4" fmla="*/ 35508 w 3382647"/>
                <a:gd name="connsiteY4" fmla="*/ 0 h 2105953"/>
                <a:gd name="connsiteX0" fmla="*/ 0 w 3347139"/>
                <a:gd name="connsiteY0" fmla="*/ 0 h 2261815"/>
                <a:gd name="connsiteX1" fmla="*/ 3347139 w 3347139"/>
                <a:gd name="connsiteY1" fmla="*/ 138137 h 2261815"/>
                <a:gd name="connsiteX2" fmla="*/ 3347139 w 3347139"/>
                <a:gd name="connsiteY2" fmla="*/ 2105953 h 2261815"/>
                <a:gd name="connsiteX3" fmla="*/ 28494 w 3347139"/>
                <a:gd name="connsiteY3" fmla="*/ 2261815 h 2261815"/>
                <a:gd name="connsiteX4" fmla="*/ 0 w 3347139"/>
                <a:gd name="connsiteY4" fmla="*/ 0 h 2261815"/>
                <a:gd name="connsiteX0" fmla="*/ 0 w 3349347"/>
                <a:gd name="connsiteY0" fmla="*/ 0 h 2261815"/>
                <a:gd name="connsiteX1" fmla="*/ 3349347 w 3349347"/>
                <a:gd name="connsiteY1" fmla="*/ 118088 h 2261815"/>
                <a:gd name="connsiteX2" fmla="*/ 3347139 w 3349347"/>
                <a:gd name="connsiteY2" fmla="*/ 2105953 h 2261815"/>
                <a:gd name="connsiteX3" fmla="*/ 28494 w 3349347"/>
                <a:gd name="connsiteY3" fmla="*/ 2261815 h 2261815"/>
                <a:gd name="connsiteX4" fmla="*/ 0 w 3349347"/>
                <a:gd name="connsiteY4" fmla="*/ 0 h 2261815"/>
                <a:gd name="connsiteX0" fmla="*/ 0 w 3349347"/>
                <a:gd name="connsiteY0" fmla="*/ 0 h 2282565"/>
                <a:gd name="connsiteX1" fmla="*/ 3349347 w 3349347"/>
                <a:gd name="connsiteY1" fmla="*/ 118088 h 2282565"/>
                <a:gd name="connsiteX2" fmla="*/ 3347139 w 3349347"/>
                <a:gd name="connsiteY2" fmla="*/ 2105953 h 2282565"/>
                <a:gd name="connsiteX3" fmla="*/ 32970 w 3349347"/>
                <a:gd name="connsiteY3" fmla="*/ 2282565 h 2282565"/>
                <a:gd name="connsiteX4" fmla="*/ 0 w 3349347"/>
                <a:gd name="connsiteY4" fmla="*/ 0 h 2282565"/>
                <a:gd name="connsiteX0" fmla="*/ 0 w 3371671"/>
                <a:gd name="connsiteY0" fmla="*/ 0 h 2282565"/>
                <a:gd name="connsiteX1" fmla="*/ 3349347 w 3371671"/>
                <a:gd name="connsiteY1" fmla="*/ 118088 h 2282565"/>
                <a:gd name="connsiteX2" fmla="*/ 3371671 w 3371671"/>
                <a:gd name="connsiteY2" fmla="*/ 2128908 h 2282565"/>
                <a:gd name="connsiteX3" fmla="*/ 32970 w 3371671"/>
                <a:gd name="connsiteY3" fmla="*/ 2282565 h 2282565"/>
                <a:gd name="connsiteX4" fmla="*/ 0 w 3371671"/>
                <a:gd name="connsiteY4" fmla="*/ 0 h 2282565"/>
                <a:gd name="connsiteX0" fmla="*/ 0 w 3371671"/>
                <a:gd name="connsiteY0" fmla="*/ 0 h 2282565"/>
                <a:gd name="connsiteX1" fmla="*/ 3347875 w 3371671"/>
                <a:gd name="connsiteY1" fmla="*/ 131432 h 2282565"/>
                <a:gd name="connsiteX2" fmla="*/ 3371671 w 3371671"/>
                <a:gd name="connsiteY2" fmla="*/ 2128908 h 2282565"/>
                <a:gd name="connsiteX3" fmla="*/ 32970 w 3371671"/>
                <a:gd name="connsiteY3" fmla="*/ 2282565 h 2282565"/>
                <a:gd name="connsiteX4" fmla="*/ 0 w 3371671"/>
                <a:gd name="connsiteY4" fmla="*/ 0 h 2282565"/>
                <a:gd name="connsiteX0" fmla="*/ 0 w 3372407"/>
                <a:gd name="connsiteY0" fmla="*/ 0 h 2282565"/>
                <a:gd name="connsiteX1" fmla="*/ 3347875 w 3372407"/>
                <a:gd name="connsiteY1" fmla="*/ 131432 h 2282565"/>
                <a:gd name="connsiteX2" fmla="*/ 3372407 w 3372407"/>
                <a:gd name="connsiteY2" fmla="*/ 2122235 h 2282565"/>
                <a:gd name="connsiteX3" fmla="*/ 32970 w 3372407"/>
                <a:gd name="connsiteY3" fmla="*/ 2282565 h 2282565"/>
                <a:gd name="connsiteX4" fmla="*/ 0 w 3372407"/>
                <a:gd name="connsiteY4" fmla="*/ 0 h 2282565"/>
                <a:gd name="connsiteX0" fmla="*/ 0 w 3393201"/>
                <a:gd name="connsiteY0" fmla="*/ 0 h 2282565"/>
                <a:gd name="connsiteX1" fmla="*/ 3347875 w 3393201"/>
                <a:gd name="connsiteY1" fmla="*/ 131432 h 2282565"/>
                <a:gd name="connsiteX2" fmla="*/ 3393201 w 3393201"/>
                <a:gd name="connsiteY2" fmla="*/ 2117768 h 2282565"/>
                <a:gd name="connsiteX3" fmla="*/ 32970 w 3393201"/>
                <a:gd name="connsiteY3" fmla="*/ 2282565 h 2282565"/>
                <a:gd name="connsiteX4" fmla="*/ 0 w 3393201"/>
                <a:gd name="connsiteY4" fmla="*/ 0 h 2282565"/>
                <a:gd name="connsiteX0" fmla="*/ 0 w 3393201"/>
                <a:gd name="connsiteY0" fmla="*/ 0 h 2282565"/>
                <a:gd name="connsiteX1" fmla="*/ 3379468 w 3393201"/>
                <a:gd name="connsiteY1" fmla="*/ 157865 h 2282565"/>
                <a:gd name="connsiteX2" fmla="*/ 3393201 w 3393201"/>
                <a:gd name="connsiteY2" fmla="*/ 2117768 h 2282565"/>
                <a:gd name="connsiteX3" fmla="*/ 32970 w 3393201"/>
                <a:gd name="connsiteY3" fmla="*/ 2282565 h 2282565"/>
                <a:gd name="connsiteX4" fmla="*/ 0 w 3393201"/>
                <a:gd name="connsiteY4" fmla="*/ 0 h 2282565"/>
                <a:gd name="connsiteX0" fmla="*/ 0 w 3396947"/>
                <a:gd name="connsiteY0" fmla="*/ 0 h 2282565"/>
                <a:gd name="connsiteX1" fmla="*/ 3395874 w 3396947"/>
                <a:gd name="connsiteY1" fmla="*/ 148188 h 2282565"/>
                <a:gd name="connsiteX2" fmla="*/ 3393201 w 3396947"/>
                <a:gd name="connsiteY2" fmla="*/ 2117768 h 2282565"/>
                <a:gd name="connsiteX3" fmla="*/ 32970 w 3396947"/>
                <a:gd name="connsiteY3" fmla="*/ 2282565 h 2282565"/>
                <a:gd name="connsiteX4" fmla="*/ 0 w 3396947"/>
                <a:gd name="connsiteY4" fmla="*/ 0 h 2282565"/>
                <a:gd name="connsiteX0" fmla="*/ 0 w 3414263"/>
                <a:gd name="connsiteY0" fmla="*/ 0 h 2282565"/>
                <a:gd name="connsiteX1" fmla="*/ 3395874 w 3414263"/>
                <a:gd name="connsiteY1" fmla="*/ 148188 h 2282565"/>
                <a:gd name="connsiteX2" fmla="*/ 3414263 w 3414263"/>
                <a:gd name="connsiteY2" fmla="*/ 2135391 h 2282565"/>
                <a:gd name="connsiteX3" fmla="*/ 32970 w 3414263"/>
                <a:gd name="connsiteY3" fmla="*/ 2282565 h 2282565"/>
                <a:gd name="connsiteX4" fmla="*/ 0 w 3414263"/>
                <a:gd name="connsiteY4" fmla="*/ 0 h 2282565"/>
                <a:gd name="connsiteX0" fmla="*/ 0 w 3414263"/>
                <a:gd name="connsiteY0" fmla="*/ 0 h 2315727"/>
                <a:gd name="connsiteX1" fmla="*/ 3395874 w 3414263"/>
                <a:gd name="connsiteY1" fmla="*/ 148188 h 2315727"/>
                <a:gd name="connsiteX2" fmla="*/ 3414263 w 3414263"/>
                <a:gd name="connsiteY2" fmla="*/ 2135391 h 2315727"/>
                <a:gd name="connsiteX3" fmla="*/ 56150 w 3414263"/>
                <a:gd name="connsiteY3" fmla="*/ 2315727 h 2315727"/>
                <a:gd name="connsiteX4" fmla="*/ 0 w 3414263"/>
                <a:gd name="connsiteY4" fmla="*/ 0 h 2315727"/>
                <a:gd name="connsiteX0" fmla="*/ 0 w 3414263"/>
                <a:gd name="connsiteY0" fmla="*/ 0 h 2315727"/>
                <a:gd name="connsiteX1" fmla="*/ 3400915 w 3414263"/>
                <a:gd name="connsiteY1" fmla="*/ 137262 h 2315727"/>
                <a:gd name="connsiteX2" fmla="*/ 3414263 w 3414263"/>
                <a:gd name="connsiteY2" fmla="*/ 2135391 h 2315727"/>
                <a:gd name="connsiteX3" fmla="*/ 56150 w 3414263"/>
                <a:gd name="connsiteY3" fmla="*/ 2315727 h 2315727"/>
                <a:gd name="connsiteX4" fmla="*/ 0 w 3414263"/>
                <a:gd name="connsiteY4" fmla="*/ 0 h 231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263" h="2315727">
                  <a:moveTo>
                    <a:pt x="0" y="0"/>
                  </a:moveTo>
                  <a:lnTo>
                    <a:pt x="3400915" y="137262"/>
                  </a:lnTo>
                  <a:cubicBezTo>
                    <a:pt x="3405493" y="790563"/>
                    <a:pt x="3409685" y="1482090"/>
                    <a:pt x="3414263" y="2135391"/>
                  </a:cubicBezTo>
                  <a:lnTo>
                    <a:pt x="56150" y="2315727"/>
                  </a:lnTo>
                  <a:lnTo>
                    <a:pt x="0" y="0"/>
                  </a:lnTo>
                  <a:close/>
                </a:path>
              </a:pathLst>
            </a:custGeo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5C39049E-46DD-4DC1-9B8E-3680C5284387}"/>
              </a:ext>
            </a:extLst>
          </p:cNvPr>
          <p:cNvGrpSpPr/>
          <p:nvPr/>
        </p:nvGrpSpPr>
        <p:grpSpPr>
          <a:xfrm>
            <a:off x="193040" y="4573297"/>
            <a:ext cx="5288594" cy="826994"/>
            <a:chOff x="193040" y="4573297"/>
            <a:chExt cx="5288594" cy="826994"/>
          </a:xfrm>
        </p:grpSpPr>
        <p:sp>
          <p:nvSpPr>
            <p:cNvPr id="7" name="Rectangle: Rounded Corners 6">
              <a:extLst>
                <a:ext uri="{FF2B5EF4-FFF2-40B4-BE49-F238E27FC236}">
                  <a16:creationId xmlns:a16="http://schemas.microsoft.com/office/drawing/2014/main" id="{9AA50188-EE13-4501-A709-05CE15266D54}"/>
                </a:ext>
              </a:extLst>
            </p:cNvPr>
            <p:cNvSpPr/>
            <p:nvPr/>
          </p:nvSpPr>
          <p:spPr>
            <a:xfrm>
              <a:off x="193040" y="4573297"/>
              <a:ext cx="5288594" cy="826994"/>
            </a:xfrm>
            <a:prstGeom prst="roundRect">
              <a:avLst>
                <a:gd name="adj" fmla="val 26423"/>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86B66FA-DF0C-4033-A037-B6CD8B1262F7}"/>
                </a:ext>
              </a:extLst>
            </p:cNvPr>
            <p:cNvSpPr/>
            <p:nvPr/>
          </p:nvSpPr>
          <p:spPr>
            <a:xfrm>
              <a:off x="4767356" y="4724846"/>
              <a:ext cx="507935" cy="523895"/>
            </a:xfrm>
            <a:prstGeom prst="roundRect">
              <a:avLst/>
            </a:prstGeom>
            <a:solidFill>
              <a:srgbClr val="63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raphic 9" descr="Line arrow Straight">
              <a:extLst>
                <a:ext uri="{FF2B5EF4-FFF2-40B4-BE49-F238E27FC236}">
                  <a16:creationId xmlns:a16="http://schemas.microsoft.com/office/drawing/2014/main" id="{2FFFC9B0-08FB-4DEE-A99E-AE9465250267}"/>
                </a:ext>
              </a:extLst>
            </p:cNvPr>
            <p:cNvSpPr>
              <a:spLocks noChangeAspect="1"/>
            </p:cNvSpPr>
            <p:nvPr/>
          </p:nvSpPr>
          <p:spPr>
            <a:xfrm rot="5400000">
              <a:off x="4879861" y="4857168"/>
              <a:ext cx="282922" cy="259251"/>
            </a:xfrm>
            <a:custGeom>
              <a:avLst/>
              <a:gdLst>
                <a:gd name="connsiteX0" fmla="*/ 703540 w 731136"/>
                <a:gd name="connsiteY0" fmla="*/ 139452 h 333375"/>
                <a:gd name="connsiteX1" fmla="*/ 89056 w 731136"/>
                <a:gd name="connsiteY1" fmla="*/ 139452 h 333375"/>
                <a:gd name="connsiteX2" fmla="*/ 162170 w 731136"/>
                <a:gd name="connsiteY2" fmla="*/ 54679 h 333375"/>
                <a:gd name="connsiteX3" fmla="*/ 162170 w 731136"/>
                <a:gd name="connsiteY3" fmla="*/ 14674 h 333375"/>
                <a:gd name="connsiteX4" fmla="*/ 127667 w 731136"/>
                <a:gd name="connsiteY4" fmla="*/ 14674 h 333375"/>
                <a:gd name="connsiteX5" fmla="*/ 12656 w 731136"/>
                <a:gd name="connsiteY5" fmla="*/ 148024 h 333375"/>
                <a:gd name="connsiteX6" fmla="*/ 12656 w 731136"/>
                <a:gd name="connsiteY6" fmla="*/ 188029 h 333375"/>
                <a:gd name="connsiteX7" fmla="*/ 127667 w 731136"/>
                <a:gd name="connsiteY7" fmla="*/ 321379 h 333375"/>
                <a:gd name="connsiteX8" fmla="*/ 144918 w 731136"/>
                <a:gd name="connsiteY8" fmla="*/ 329952 h 333375"/>
                <a:gd name="connsiteX9" fmla="*/ 162170 w 731136"/>
                <a:gd name="connsiteY9" fmla="*/ 321379 h 333375"/>
                <a:gd name="connsiteX10" fmla="*/ 162170 w 731136"/>
                <a:gd name="connsiteY10" fmla="*/ 281374 h 333375"/>
                <a:gd name="connsiteX11" fmla="*/ 89056 w 731136"/>
                <a:gd name="connsiteY11" fmla="*/ 196602 h 333375"/>
                <a:gd name="connsiteX12" fmla="*/ 703540 w 731136"/>
                <a:gd name="connsiteY12" fmla="*/ 196602 h 333375"/>
                <a:gd name="connsiteX13" fmla="*/ 728185 w 731136"/>
                <a:gd name="connsiteY13" fmla="*/ 168027 h 333375"/>
                <a:gd name="connsiteX14" fmla="*/ 703540 w 731136"/>
                <a:gd name="connsiteY14" fmla="*/ 139452 h 333375"/>
                <a:gd name="connsiteX0" fmla="*/ 698278 w 699092"/>
                <a:gd name="connsiteY0" fmla="*/ 133351 h 323851"/>
                <a:gd name="connsiteX1" fmla="*/ 83794 w 699092"/>
                <a:gd name="connsiteY1" fmla="*/ 133351 h 323851"/>
                <a:gd name="connsiteX2" fmla="*/ 156908 w 699092"/>
                <a:gd name="connsiteY2" fmla="*/ 48578 h 323851"/>
                <a:gd name="connsiteX3" fmla="*/ 156908 w 699092"/>
                <a:gd name="connsiteY3" fmla="*/ 8573 h 323851"/>
                <a:gd name="connsiteX4" fmla="*/ 122405 w 699092"/>
                <a:gd name="connsiteY4" fmla="*/ 8573 h 323851"/>
                <a:gd name="connsiteX5" fmla="*/ 7394 w 699092"/>
                <a:gd name="connsiteY5" fmla="*/ 141923 h 323851"/>
                <a:gd name="connsiteX6" fmla="*/ 7394 w 699092"/>
                <a:gd name="connsiteY6" fmla="*/ 181928 h 323851"/>
                <a:gd name="connsiteX7" fmla="*/ 122405 w 699092"/>
                <a:gd name="connsiteY7" fmla="*/ 315278 h 323851"/>
                <a:gd name="connsiteX8" fmla="*/ 139656 w 699092"/>
                <a:gd name="connsiteY8" fmla="*/ 323851 h 323851"/>
                <a:gd name="connsiteX9" fmla="*/ 156908 w 699092"/>
                <a:gd name="connsiteY9" fmla="*/ 315278 h 323851"/>
                <a:gd name="connsiteX10" fmla="*/ 156908 w 699092"/>
                <a:gd name="connsiteY10" fmla="*/ 275273 h 323851"/>
                <a:gd name="connsiteX11" fmla="*/ 83794 w 699092"/>
                <a:gd name="connsiteY11" fmla="*/ 190501 h 323851"/>
                <a:gd name="connsiteX12" fmla="*/ 698278 w 699092"/>
                <a:gd name="connsiteY12" fmla="*/ 190501 h 323851"/>
                <a:gd name="connsiteX13" fmla="*/ 541948 w 699092"/>
                <a:gd name="connsiteY13" fmla="*/ 161926 h 323851"/>
                <a:gd name="connsiteX14" fmla="*/ 698278 w 699092"/>
                <a:gd name="connsiteY14" fmla="*/ 133351 h 323851"/>
                <a:gd name="connsiteX0" fmla="*/ 521113 w 699249"/>
                <a:gd name="connsiteY0" fmla="*/ 131446 h 323851"/>
                <a:gd name="connsiteX1" fmla="*/ 83794 w 699249"/>
                <a:gd name="connsiteY1" fmla="*/ 133351 h 323851"/>
                <a:gd name="connsiteX2" fmla="*/ 156908 w 699249"/>
                <a:gd name="connsiteY2" fmla="*/ 48578 h 323851"/>
                <a:gd name="connsiteX3" fmla="*/ 156908 w 699249"/>
                <a:gd name="connsiteY3" fmla="*/ 8573 h 323851"/>
                <a:gd name="connsiteX4" fmla="*/ 122405 w 699249"/>
                <a:gd name="connsiteY4" fmla="*/ 8573 h 323851"/>
                <a:gd name="connsiteX5" fmla="*/ 7394 w 699249"/>
                <a:gd name="connsiteY5" fmla="*/ 141923 h 323851"/>
                <a:gd name="connsiteX6" fmla="*/ 7394 w 699249"/>
                <a:gd name="connsiteY6" fmla="*/ 181928 h 323851"/>
                <a:gd name="connsiteX7" fmla="*/ 122405 w 699249"/>
                <a:gd name="connsiteY7" fmla="*/ 315278 h 323851"/>
                <a:gd name="connsiteX8" fmla="*/ 139656 w 699249"/>
                <a:gd name="connsiteY8" fmla="*/ 323851 h 323851"/>
                <a:gd name="connsiteX9" fmla="*/ 156908 w 699249"/>
                <a:gd name="connsiteY9" fmla="*/ 315278 h 323851"/>
                <a:gd name="connsiteX10" fmla="*/ 156908 w 699249"/>
                <a:gd name="connsiteY10" fmla="*/ 275273 h 323851"/>
                <a:gd name="connsiteX11" fmla="*/ 83794 w 699249"/>
                <a:gd name="connsiteY11" fmla="*/ 190501 h 323851"/>
                <a:gd name="connsiteX12" fmla="*/ 698278 w 699249"/>
                <a:gd name="connsiteY12" fmla="*/ 190501 h 323851"/>
                <a:gd name="connsiteX13" fmla="*/ 541948 w 699249"/>
                <a:gd name="connsiteY13" fmla="*/ 161926 h 323851"/>
                <a:gd name="connsiteX14" fmla="*/ 521113 w 699249"/>
                <a:gd name="connsiteY14" fmla="*/ 131446 h 323851"/>
                <a:gd name="connsiteX0" fmla="*/ 521113 w 542447"/>
                <a:gd name="connsiteY0" fmla="*/ 131446 h 323851"/>
                <a:gd name="connsiteX1" fmla="*/ 83794 w 542447"/>
                <a:gd name="connsiteY1" fmla="*/ 133351 h 323851"/>
                <a:gd name="connsiteX2" fmla="*/ 156908 w 542447"/>
                <a:gd name="connsiteY2" fmla="*/ 48578 h 323851"/>
                <a:gd name="connsiteX3" fmla="*/ 156908 w 542447"/>
                <a:gd name="connsiteY3" fmla="*/ 8573 h 323851"/>
                <a:gd name="connsiteX4" fmla="*/ 122405 w 542447"/>
                <a:gd name="connsiteY4" fmla="*/ 8573 h 323851"/>
                <a:gd name="connsiteX5" fmla="*/ 7394 w 542447"/>
                <a:gd name="connsiteY5" fmla="*/ 141923 h 323851"/>
                <a:gd name="connsiteX6" fmla="*/ 7394 w 542447"/>
                <a:gd name="connsiteY6" fmla="*/ 181928 h 323851"/>
                <a:gd name="connsiteX7" fmla="*/ 122405 w 542447"/>
                <a:gd name="connsiteY7" fmla="*/ 315278 h 323851"/>
                <a:gd name="connsiteX8" fmla="*/ 139656 w 542447"/>
                <a:gd name="connsiteY8" fmla="*/ 323851 h 323851"/>
                <a:gd name="connsiteX9" fmla="*/ 156908 w 542447"/>
                <a:gd name="connsiteY9" fmla="*/ 315278 h 323851"/>
                <a:gd name="connsiteX10" fmla="*/ 156908 w 542447"/>
                <a:gd name="connsiteY10" fmla="*/ 275273 h 323851"/>
                <a:gd name="connsiteX11" fmla="*/ 83794 w 542447"/>
                <a:gd name="connsiteY11" fmla="*/ 190501 h 323851"/>
                <a:gd name="connsiteX12" fmla="*/ 503971 w 542447"/>
                <a:gd name="connsiteY12" fmla="*/ 190501 h 323851"/>
                <a:gd name="connsiteX13" fmla="*/ 541948 w 542447"/>
                <a:gd name="connsiteY13" fmla="*/ 161926 h 323851"/>
                <a:gd name="connsiteX14" fmla="*/ 521113 w 542447"/>
                <a:gd name="connsiteY14" fmla="*/ 131446 h 323851"/>
                <a:gd name="connsiteX0" fmla="*/ 517306 w 542198"/>
                <a:gd name="connsiteY0" fmla="*/ 133351 h 323851"/>
                <a:gd name="connsiteX1" fmla="*/ 83794 w 542198"/>
                <a:gd name="connsiteY1" fmla="*/ 133351 h 323851"/>
                <a:gd name="connsiteX2" fmla="*/ 156908 w 542198"/>
                <a:gd name="connsiteY2" fmla="*/ 48578 h 323851"/>
                <a:gd name="connsiteX3" fmla="*/ 156908 w 542198"/>
                <a:gd name="connsiteY3" fmla="*/ 8573 h 323851"/>
                <a:gd name="connsiteX4" fmla="*/ 122405 w 542198"/>
                <a:gd name="connsiteY4" fmla="*/ 8573 h 323851"/>
                <a:gd name="connsiteX5" fmla="*/ 7394 w 542198"/>
                <a:gd name="connsiteY5" fmla="*/ 141923 h 323851"/>
                <a:gd name="connsiteX6" fmla="*/ 7394 w 542198"/>
                <a:gd name="connsiteY6" fmla="*/ 181928 h 323851"/>
                <a:gd name="connsiteX7" fmla="*/ 122405 w 542198"/>
                <a:gd name="connsiteY7" fmla="*/ 315278 h 323851"/>
                <a:gd name="connsiteX8" fmla="*/ 139656 w 542198"/>
                <a:gd name="connsiteY8" fmla="*/ 323851 h 323851"/>
                <a:gd name="connsiteX9" fmla="*/ 156908 w 542198"/>
                <a:gd name="connsiteY9" fmla="*/ 315278 h 323851"/>
                <a:gd name="connsiteX10" fmla="*/ 156908 w 542198"/>
                <a:gd name="connsiteY10" fmla="*/ 275273 h 323851"/>
                <a:gd name="connsiteX11" fmla="*/ 83794 w 542198"/>
                <a:gd name="connsiteY11" fmla="*/ 190501 h 323851"/>
                <a:gd name="connsiteX12" fmla="*/ 503971 w 542198"/>
                <a:gd name="connsiteY12" fmla="*/ 190501 h 323851"/>
                <a:gd name="connsiteX13" fmla="*/ 541948 w 542198"/>
                <a:gd name="connsiteY13" fmla="*/ 161926 h 323851"/>
                <a:gd name="connsiteX14" fmla="*/ 517306 w 542198"/>
                <a:gd name="connsiteY14" fmla="*/ 133351 h 323851"/>
                <a:gd name="connsiteX0" fmla="*/ 483016 w 542251"/>
                <a:gd name="connsiteY0" fmla="*/ 133351 h 323851"/>
                <a:gd name="connsiteX1" fmla="*/ 83794 w 542251"/>
                <a:gd name="connsiteY1" fmla="*/ 133351 h 323851"/>
                <a:gd name="connsiteX2" fmla="*/ 156908 w 542251"/>
                <a:gd name="connsiteY2" fmla="*/ 48578 h 323851"/>
                <a:gd name="connsiteX3" fmla="*/ 156908 w 542251"/>
                <a:gd name="connsiteY3" fmla="*/ 8573 h 323851"/>
                <a:gd name="connsiteX4" fmla="*/ 122405 w 542251"/>
                <a:gd name="connsiteY4" fmla="*/ 8573 h 323851"/>
                <a:gd name="connsiteX5" fmla="*/ 7394 w 542251"/>
                <a:gd name="connsiteY5" fmla="*/ 141923 h 323851"/>
                <a:gd name="connsiteX6" fmla="*/ 7394 w 542251"/>
                <a:gd name="connsiteY6" fmla="*/ 181928 h 323851"/>
                <a:gd name="connsiteX7" fmla="*/ 122405 w 542251"/>
                <a:gd name="connsiteY7" fmla="*/ 315278 h 323851"/>
                <a:gd name="connsiteX8" fmla="*/ 139656 w 542251"/>
                <a:gd name="connsiteY8" fmla="*/ 323851 h 323851"/>
                <a:gd name="connsiteX9" fmla="*/ 156908 w 542251"/>
                <a:gd name="connsiteY9" fmla="*/ 315278 h 323851"/>
                <a:gd name="connsiteX10" fmla="*/ 156908 w 542251"/>
                <a:gd name="connsiteY10" fmla="*/ 275273 h 323851"/>
                <a:gd name="connsiteX11" fmla="*/ 83794 w 542251"/>
                <a:gd name="connsiteY11" fmla="*/ 190501 h 323851"/>
                <a:gd name="connsiteX12" fmla="*/ 503971 w 542251"/>
                <a:gd name="connsiteY12" fmla="*/ 190501 h 323851"/>
                <a:gd name="connsiteX13" fmla="*/ 541948 w 542251"/>
                <a:gd name="connsiteY13" fmla="*/ 161926 h 323851"/>
                <a:gd name="connsiteX14" fmla="*/ 483016 w 542251"/>
                <a:gd name="connsiteY14" fmla="*/ 133351 h 323851"/>
                <a:gd name="connsiteX0" fmla="*/ 483016 w 541973"/>
                <a:gd name="connsiteY0" fmla="*/ 133351 h 323851"/>
                <a:gd name="connsiteX1" fmla="*/ 83794 w 541973"/>
                <a:gd name="connsiteY1" fmla="*/ 133351 h 323851"/>
                <a:gd name="connsiteX2" fmla="*/ 156908 w 541973"/>
                <a:gd name="connsiteY2" fmla="*/ 48578 h 323851"/>
                <a:gd name="connsiteX3" fmla="*/ 156908 w 541973"/>
                <a:gd name="connsiteY3" fmla="*/ 8573 h 323851"/>
                <a:gd name="connsiteX4" fmla="*/ 122405 w 541973"/>
                <a:gd name="connsiteY4" fmla="*/ 8573 h 323851"/>
                <a:gd name="connsiteX5" fmla="*/ 7394 w 541973"/>
                <a:gd name="connsiteY5" fmla="*/ 141923 h 323851"/>
                <a:gd name="connsiteX6" fmla="*/ 7394 w 541973"/>
                <a:gd name="connsiteY6" fmla="*/ 181928 h 323851"/>
                <a:gd name="connsiteX7" fmla="*/ 122405 w 541973"/>
                <a:gd name="connsiteY7" fmla="*/ 315278 h 323851"/>
                <a:gd name="connsiteX8" fmla="*/ 139656 w 541973"/>
                <a:gd name="connsiteY8" fmla="*/ 323851 h 323851"/>
                <a:gd name="connsiteX9" fmla="*/ 156908 w 541973"/>
                <a:gd name="connsiteY9" fmla="*/ 315278 h 323851"/>
                <a:gd name="connsiteX10" fmla="*/ 156908 w 541973"/>
                <a:gd name="connsiteY10" fmla="*/ 275273 h 323851"/>
                <a:gd name="connsiteX11" fmla="*/ 83794 w 541973"/>
                <a:gd name="connsiteY11" fmla="*/ 190501 h 323851"/>
                <a:gd name="connsiteX12" fmla="*/ 475399 w 541973"/>
                <a:gd name="connsiteY12" fmla="*/ 190501 h 323851"/>
                <a:gd name="connsiteX13" fmla="*/ 541948 w 541973"/>
                <a:gd name="connsiteY13" fmla="*/ 161926 h 323851"/>
                <a:gd name="connsiteX14" fmla="*/ 483016 w 541973"/>
                <a:gd name="connsiteY14" fmla="*/ 133351 h 323851"/>
                <a:gd name="connsiteX0" fmla="*/ 475399 w 541948"/>
                <a:gd name="connsiteY0" fmla="*/ 133351 h 323851"/>
                <a:gd name="connsiteX1" fmla="*/ 83794 w 541948"/>
                <a:gd name="connsiteY1" fmla="*/ 133351 h 323851"/>
                <a:gd name="connsiteX2" fmla="*/ 156908 w 541948"/>
                <a:gd name="connsiteY2" fmla="*/ 48578 h 323851"/>
                <a:gd name="connsiteX3" fmla="*/ 156908 w 541948"/>
                <a:gd name="connsiteY3" fmla="*/ 8573 h 323851"/>
                <a:gd name="connsiteX4" fmla="*/ 122405 w 541948"/>
                <a:gd name="connsiteY4" fmla="*/ 8573 h 323851"/>
                <a:gd name="connsiteX5" fmla="*/ 7394 w 541948"/>
                <a:gd name="connsiteY5" fmla="*/ 141923 h 323851"/>
                <a:gd name="connsiteX6" fmla="*/ 7394 w 541948"/>
                <a:gd name="connsiteY6" fmla="*/ 181928 h 323851"/>
                <a:gd name="connsiteX7" fmla="*/ 122405 w 541948"/>
                <a:gd name="connsiteY7" fmla="*/ 315278 h 323851"/>
                <a:gd name="connsiteX8" fmla="*/ 139656 w 541948"/>
                <a:gd name="connsiteY8" fmla="*/ 323851 h 323851"/>
                <a:gd name="connsiteX9" fmla="*/ 156908 w 541948"/>
                <a:gd name="connsiteY9" fmla="*/ 315278 h 323851"/>
                <a:gd name="connsiteX10" fmla="*/ 156908 w 541948"/>
                <a:gd name="connsiteY10" fmla="*/ 275273 h 323851"/>
                <a:gd name="connsiteX11" fmla="*/ 83794 w 541948"/>
                <a:gd name="connsiteY11" fmla="*/ 190501 h 323851"/>
                <a:gd name="connsiteX12" fmla="*/ 475399 w 541948"/>
                <a:gd name="connsiteY12" fmla="*/ 190501 h 323851"/>
                <a:gd name="connsiteX13" fmla="*/ 541948 w 541948"/>
                <a:gd name="connsiteY13" fmla="*/ 161926 h 323851"/>
                <a:gd name="connsiteX14" fmla="*/ 475399 w 541948"/>
                <a:gd name="connsiteY14" fmla="*/ 133351 h 323851"/>
                <a:gd name="connsiteX0" fmla="*/ 475399 w 501943"/>
                <a:gd name="connsiteY0" fmla="*/ 133351 h 323851"/>
                <a:gd name="connsiteX1" fmla="*/ 83794 w 501943"/>
                <a:gd name="connsiteY1" fmla="*/ 133351 h 323851"/>
                <a:gd name="connsiteX2" fmla="*/ 156908 w 501943"/>
                <a:gd name="connsiteY2" fmla="*/ 48578 h 323851"/>
                <a:gd name="connsiteX3" fmla="*/ 156908 w 501943"/>
                <a:gd name="connsiteY3" fmla="*/ 8573 h 323851"/>
                <a:gd name="connsiteX4" fmla="*/ 122405 w 501943"/>
                <a:gd name="connsiteY4" fmla="*/ 8573 h 323851"/>
                <a:gd name="connsiteX5" fmla="*/ 7394 w 501943"/>
                <a:gd name="connsiteY5" fmla="*/ 141923 h 323851"/>
                <a:gd name="connsiteX6" fmla="*/ 7394 w 501943"/>
                <a:gd name="connsiteY6" fmla="*/ 181928 h 323851"/>
                <a:gd name="connsiteX7" fmla="*/ 122405 w 501943"/>
                <a:gd name="connsiteY7" fmla="*/ 315278 h 323851"/>
                <a:gd name="connsiteX8" fmla="*/ 139656 w 501943"/>
                <a:gd name="connsiteY8" fmla="*/ 323851 h 323851"/>
                <a:gd name="connsiteX9" fmla="*/ 156908 w 501943"/>
                <a:gd name="connsiteY9" fmla="*/ 315278 h 323851"/>
                <a:gd name="connsiteX10" fmla="*/ 156908 w 501943"/>
                <a:gd name="connsiteY10" fmla="*/ 275273 h 323851"/>
                <a:gd name="connsiteX11" fmla="*/ 83794 w 501943"/>
                <a:gd name="connsiteY11" fmla="*/ 190501 h 323851"/>
                <a:gd name="connsiteX12" fmla="*/ 475399 w 501943"/>
                <a:gd name="connsiteY12" fmla="*/ 190501 h 323851"/>
                <a:gd name="connsiteX13" fmla="*/ 501943 w 501943"/>
                <a:gd name="connsiteY13" fmla="*/ 160021 h 323851"/>
                <a:gd name="connsiteX14" fmla="*/ 475399 w 501943"/>
                <a:gd name="connsiteY14" fmla="*/ 133351 h 323851"/>
                <a:gd name="connsiteX0" fmla="*/ 475399 w 478833"/>
                <a:gd name="connsiteY0" fmla="*/ 133351 h 323851"/>
                <a:gd name="connsiteX1" fmla="*/ 83794 w 478833"/>
                <a:gd name="connsiteY1" fmla="*/ 133351 h 323851"/>
                <a:gd name="connsiteX2" fmla="*/ 156908 w 478833"/>
                <a:gd name="connsiteY2" fmla="*/ 48578 h 323851"/>
                <a:gd name="connsiteX3" fmla="*/ 156908 w 478833"/>
                <a:gd name="connsiteY3" fmla="*/ 8573 h 323851"/>
                <a:gd name="connsiteX4" fmla="*/ 122405 w 478833"/>
                <a:gd name="connsiteY4" fmla="*/ 8573 h 323851"/>
                <a:gd name="connsiteX5" fmla="*/ 7394 w 478833"/>
                <a:gd name="connsiteY5" fmla="*/ 141923 h 323851"/>
                <a:gd name="connsiteX6" fmla="*/ 7394 w 478833"/>
                <a:gd name="connsiteY6" fmla="*/ 181928 h 323851"/>
                <a:gd name="connsiteX7" fmla="*/ 122405 w 478833"/>
                <a:gd name="connsiteY7" fmla="*/ 315278 h 323851"/>
                <a:gd name="connsiteX8" fmla="*/ 139656 w 478833"/>
                <a:gd name="connsiteY8" fmla="*/ 323851 h 323851"/>
                <a:gd name="connsiteX9" fmla="*/ 156908 w 478833"/>
                <a:gd name="connsiteY9" fmla="*/ 315278 h 323851"/>
                <a:gd name="connsiteX10" fmla="*/ 156908 w 478833"/>
                <a:gd name="connsiteY10" fmla="*/ 275273 h 323851"/>
                <a:gd name="connsiteX11" fmla="*/ 83794 w 478833"/>
                <a:gd name="connsiteY11" fmla="*/ 190501 h 323851"/>
                <a:gd name="connsiteX12" fmla="*/ 475399 w 478833"/>
                <a:gd name="connsiteY12" fmla="*/ 190501 h 323851"/>
                <a:gd name="connsiteX13" fmla="*/ 456226 w 478833"/>
                <a:gd name="connsiteY13" fmla="*/ 161926 h 323851"/>
                <a:gd name="connsiteX14" fmla="*/ 475399 w 478833"/>
                <a:gd name="connsiteY14" fmla="*/ 133351 h 323851"/>
                <a:gd name="connsiteX0" fmla="*/ 475399 w 479709"/>
                <a:gd name="connsiteY0" fmla="*/ 133351 h 323851"/>
                <a:gd name="connsiteX1" fmla="*/ 83794 w 479709"/>
                <a:gd name="connsiteY1" fmla="*/ 133351 h 323851"/>
                <a:gd name="connsiteX2" fmla="*/ 156908 w 479709"/>
                <a:gd name="connsiteY2" fmla="*/ 48578 h 323851"/>
                <a:gd name="connsiteX3" fmla="*/ 156908 w 479709"/>
                <a:gd name="connsiteY3" fmla="*/ 8573 h 323851"/>
                <a:gd name="connsiteX4" fmla="*/ 122405 w 479709"/>
                <a:gd name="connsiteY4" fmla="*/ 8573 h 323851"/>
                <a:gd name="connsiteX5" fmla="*/ 7394 w 479709"/>
                <a:gd name="connsiteY5" fmla="*/ 141923 h 323851"/>
                <a:gd name="connsiteX6" fmla="*/ 7394 w 479709"/>
                <a:gd name="connsiteY6" fmla="*/ 181928 h 323851"/>
                <a:gd name="connsiteX7" fmla="*/ 122405 w 479709"/>
                <a:gd name="connsiteY7" fmla="*/ 315278 h 323851"/>
                <a:gd name="connsiteX8" fmla="*/ 139656 w 479709"/>
                <a:gd name="connsiteY8" fmla="*/ 323851 h 323851"/>
                <a:gd name="connsiteX9" fmla="*/ 156908 w 479709"/>
                <a:gd name="connsiteY9" fmla="*/ 315278 h 323851"/>
                <a:gd name="connsiteX10" fmla="*/ 156908 w 479709"/>
                <a:gd name="connsiteY10" fmla="*/ 275273 h 323851"/>
                <a:gd name="connsiteX11" fmla="*/ 83794 w 479709"/>
                <a:gd name="connsiteY11" fmla="*/ 190501 h 323851"/>
                <a:gd name="connsiteX12" fmla="*/ 418252 w 479709"/>
                <a:gd name="connsiteY12" fmla="*/ 190501 h 323851"/>
                <a:gd name="connsiteX13" fmla="*/ 456226 w 479709"/>
                <a:gd name="connsiteY13" fmla="*/ 161926 h 323851"/>
                <a:gd name="connsiteX14" fmla="*/ 475399 w 479709"/>
                <a:gd name="connsiteY14" fmla="*/ 133351 h 323851"/>
                <a:gd name="connsiteX0" fmla="*/ 406822 w 456325"/>
                <a:gd name="connsiteY0" fmla="*/ 133351 h 323851"/>
                <a:gd name="connsiteX1" fmla="*/ 83794 w 456325"/>
                <a:gd name="connsiteY1" fmla="*/ 133351 h 323851"/>
                <a:gd name="connsiteX2" fmla="*/ 156908 w 456325"/>
                <a:gd name="connsiteY2" fmla="*/ 48578 h 323851"/>
                <a:gd name="connsiteX3" fmla="*/ 156908 w 456325"/>
                <a:gd name="connsiteY3" fmla="*/ 8573 h 323851"/>
                <a:gd name="connsiteX4" fmla="*/ 122405 w 456325"/>
                <a:gd name="connsiteY4" fmla="*/ 8573 h 323851"/>
                <a:gd name="connsiteX5" fmla="*/ 7394 w 456325"/>
                <a:gd name="connsiteY5" fmla="*/ 141923 h 323851"/>
                <a:gd name="connsiteX6" fmla="*/ 7394 w 456325"/>
                <a:gd name="connsiteY6" fmla="*/ 181928 h 323851"/>
                <a:gd name="connsiteX7" fmla="*/ 122405 w 456325"/>
                <a:gd name="connsiteY7" fmla="*/ 315278 h 323851"/>
                <a:gd name="connsiteX8" fmla="*/ 139656 w 456325"/>
                <a:gd name="connsiteY8" fmla="*/ 323851 h 323851"/>
                <a:gd name="connsiteX9" fmla="*/ 156908 w 456325"/>
                <a:gd name="connsiteY9" fmla="*/ 315278 h 323851"/>
                <a:gd name="connsiteX10" fmla="*/ 156908 w 456325"/>
                <a:gd name="connsiteY10" fmla="*/ 275273 h 323851"/>
                <a:gd name="connsiteX11" fmla="*/ 83794 w 456325"/>
                <a:gd name="connsiteY11" fmla="*/ 190501 h 323851"/>
                <a:gd name="connsiteX12" fmla="*/ 418252 w 456325"/>
                <a:gd name="connsiteY12" fmla="*/ 190501 h 323851"/>
                <a:gd name="connsiteX13" fmla="*/ 456226 w 456325"/>
                <a:gd name="connsiteY13" fmla="*/ 161926 h 323851"/>
                <a:gd name="connsiteX14" fmla="*/ 406822 w 456325"/>
                <a:gd name="connsiteY14" fmla="*/ 133351 h 323851"/>
                <a:gd name="connsiteX0" fmla="*/ 406822 w 456228"/>
                <a:gd name="connsiteY0" fmla="*/ 133351 h 323851"/>
                <a:gd name="connsiteX1" fmla="*/ 83794 w 456228"/>
                <a:gd name="connsiteY1" fmla="*/ 133351 h 323851"/>
                <a:gd name="connsiteX2" fmla="*/ 156908 w 456228"/>
                <a:gd name="connsiteY2" fmla="*/ 48578 h 323851"/>
                <a:gd name="connsiteX3" fmla="*/ 156908 w 456228"/>
                <a:gd name="connsiteY3" fmla="*/ 8573 h 323851"/>
                <a:gd name="connsiteX4" fmla="*/ 122405 w 456228"/>
                <a:gd name="connsiteY4" fmla="*/ 8573 h 323851"/>
                <a:gd name="connsiteX5" fmla="*/ 7394 w 456228"/>
                <a:gd name="connsiteY5" fmla="*/ 141923 h 323851"/>
                <a:gd name="connsiteX6" fmla="*/ 7394 w 456228"/>
                <a:gd name="connsiteY6" fmla="*/ 181928 h 323851"/>
                <a:gd name="connsiteX7" fmla="*/ 122405 w 456228"/>
                <a:gd name="connsiteY7" fmla="*/ 315278 h 323851"/>
                <a:gd name="connsiteX8" fmla="*/ 139656 w 456228"/>
                <a:gd name="connsiteY8" fmla="*/ 323851 h 323851"/>
                <a:gd name="connsiteX9" fmla="*/ 156908 w 456228"/>
                <a:gd name="connsiteY9" fmla="*/ 315278 h 323851"/>
                <a:gd name="connsiteX10" fmla="*/ 156908 w 456228"/>
                <a:gd name="connsiteY10" fmla="*/ 275273 h 323851"/>
                <a:gd name="connsiteX11" fmla="*/ 83794 w 456228"/>
                <a:gd name="connsiteY11" fmla="*/ 190501 h 323851"/>
                <a:gd name="connsiteX12" fmla="*/ 408730 w 456228"/>
                <a:gd name="connsiteY12" fmla="*/ 190501 h 323851"/>
                <a:gd name="connsiteX13" fmla="*/ 456226 w 456228"/>
                <a:gd name="connsiteY13" fmla="*/ 161926 h 323851"/>
                <a:gd name="connsiteX14" fmla="*/ 406822 w 456228"/>
                <a:gd name="connsiteY14" fmla="*/ 133351 h 323851"/>
                <a:gd name="connsiteX0" fmla="*/ 406822 w 439085"/>
                <a:gd name="connsiteY0" fmla="*/ 133351 h 323851"/>
                <a:gd name="connsiteX1" fmla="*/ 83794 w 439085"/>
                <a:gd name="connsiteY1" fmla="*/ 133351 h 323851"/>
                <a:gd name="connsiteX2" fmla="*/ 156908 w 439085"/>
                <a:gd name="connsiteY2" fmla="*/ 48578 h 323851"/>
                <a:gd name="connsiteX3" fmla="*/ 156908 w 439085"/>
                <a:gd name="connsiteY3" fmla="*/ 8573 h 323851"/>
                <a:gd name="connsiteX4" fmla="*/ 122405 w 439085"/>
                <a:gd name="connsiteY4" fmla="*/ 8573 h 323851"/>
                <a:gd name="connsiteX5" fmla="*/ 7394 w 439085"/>
                <a:gd name="connsiteY5" fmla="*/ 141923 h 323851"/>
                <a:gd name="connsiteX6" fmla="*/ 7394 w 439085"/>
                <a:gd name="connsiteY6" fmla="*/ 181928 h 323851"/>
                <a:gd name="connsiteX7" fmla="*/ 122405 w 439085"/>
                <a:gd name="connsiteY7" fmla="*/ 315278 h 323851"/>
                <a:gd name="connsiteX8" fmla="*/ 139656 w 439085"/>
                <a:gd name="connsiteY8" fmla="*/ 323851 h 323851"/>
                <a:gd name="connsiteX9" fmla="*/ 156908 w 439085"/>
                <a:gd name="connsiteY9" fmla="*/ 315278 h 323851"/>
                <a:gd name="connsiteX10" fmla="*/ 156908 w 439085"/>
                <a:gd name="connsiteY10" fmla="*/ 275273 h 323851"/>
                <a:gd name="connsiteX11" fmla="*/ 83794 w 439085"/>
                <a:gd name="connsiteY11" fmla="*/ 190501 h 323851"/>
                <a:gd name="connsiteX12" fmla="*/ 408730 w 439085"/>
                <a:gd name="connsiteY12" fmla="*/ 190501 h 323851"/>
                <a:gd name="connsiteX13" fmla="*/ 439081 w 439085"/>
                <a:gd name="connsiteY13" fmla="*/ 160021 h 323851"/>
                <a:gd name="connsiteX14" fmla="*/ 406822 w 439085"/>
                <a:gd name="connsiteY14" fmla="*/ 133351 h 323851"/>
                <a:gd name="connsiteX0" fmla="*/ 406822 w 442651"/>
                <a:gd name="connsiteY0" fmla="*/ 133351 h 323851"/>
                <a:gd name="connsiteX1" fmla="*/ 83794 w 442651"/>
                <a:gd name="connsiteY1" fmla="*/ 133351 h 323851"/>
                <a:gd name="connsiteX2" fmla="*/ 156908 w 442651"/>
                <a:gd name="connsiteY2" fmla="*/ 48578 h 323851"/>
                <a:gd name="connsiteX3" fmla="*/ 156908 w 442651"/>
                <a:gd name="connsiteY3" fmla="*/ 8573 h 323851"/>
                <a:gd name="connsiteX4" fmla="*/ 122405 w 442651"/>
                <a:gd name="connsiteY4" fmla="*/ 8573 h 323851"/>
                <a:gd name="connsiteX5" fmla="*/ 7394 w 442651"/>
                <a:gd name="connsiteY5" fmla="*/ 141923 h 323851"/>
                <a:gd name="connsiteX6" fmla="*/ 7394 w 442651"/>
                <a:gd name="connsiteY6" fmla="*/ 181928 h 323851"/>
                <a:gd name="connsiteX7" fmla="*/ 122405 w 442651"/>
                <a:gd name="connsiteY7" fmla="*/ 315278 h 323851"/>
                <a:gd name="connsiteX8" fmla="*/ 139656 w 442651"/>
                <a:gd name="connsiteY8" fmla="*/ 323851 h 323851"/>
                <a:gd name="connsiteX9" fmla="*/ 156908 w 442651"/>
                <a:gd name="connsiteY9" fmla="*/ 315278 h 323851"/>
                <a:gd name="connsiteX10" fmla="*/ 156908 w 442651"/>
                <a:gd name="connsiteY10" fmla="*/ 275273 h 323851"/>
                <a:gd name="connsiteX11" fmla="*/ 83794 w 442651"/>
                <a:gd name="connsiteY11" fmla="*/ 190501 h 323851"/>
                <a:gd name="connsiteX12" fmla="*/ 320685 w 442651"/>
                <a:gd name="connsiteY12" fmla="*/ 190500 h 323851"/>
                <a:gd name="connsiteX13" fmla="*/ 439081 w 442651"/>
                <a:gd name="connsiteY13" fmla="*/ 160021 h 323851"/>
                <a:gd name="connsiteX14" fmla="*/ 406822 w 442651"/>
                <a:gd name="connsiteY14" fmla="*/ 133351 h 323851"/>
                <a:gd name="connsiteX0" fmla="*/ 318774 w 439081"/>
                <a:gd name="connsiteY0" fmla="*/ 135731 h 323851"/>
                <a:gd name="connsiteX1" fmla="*/ 83794 w 439081"/>
                <a:gd name="connsiteY1" fmla="*/ 133351 h 323851"/>
                <a:gd name="connsiteX2" fmla="*/ 156908 w 439081"/>
                <a:gd name="connsiteY2" fmla="*/ 48578 h 323851"/>
                <a:gd name="connsiteX3" fmla="*/ 156908 w 439081"/>
                <a:gd name="connsiteY3" fmla="*/ 8573 h 323851"/>
                <a:gd name="connsiteX4" fmla="*/ 122405 w 439081"/>
                <a:gd name="connsiteY4" fmla="*/ 8573 h 323851"/>
                <a:gd name="connsiteX5" fmla="*/ 7394 w 439081"/>
                <a:gd name="connsiteY5" fmla="*/ 141923 h 323851"/>
                <a:gd name="connsiteX6" fmla="*/ 7394 w 439081"/>
                <a:gd name="connsiteY6" fmla="*/ 181928 h 323851"/>
                <a:gd name="connsiteX7" fmla="*/ 122405 w 439081"/>
                <a:gd name="connsiteY7" fmla="*/ 315278 h 323851"/>
                <a:gd name="connsiteX8" fmla="*/ 139656 w 439081"/>
                <a:gd name="connsiteY8" fmla="*/ 323851 h 323851"/>
                <a:gd name="connsiteX9" fmla="*/ 156908 w 439081"/>
                <a:gd name="connsiteY9" fmla="*/ 315278 h 323851"/>
                <a:gd name="connsiteX10" fmla="*/ 156908 w 439081"/>
                <a:gd name="connsiteY10" fmla="*/ 275273 h 323851"/>
                <a:gd name="connsiteX11" fmla="*/ 83794 w 439081"/>
                <a:gd name="connsiteY11" fmla="*/ 190501 h 323851"/>
                <a:gd name="connsiteX12" fmla="*/ 320685 w 439081"/>
                <a:gd name="connsiteY12" fmla="*/ 190500 h 323851"/>
                <a:gd name="connsiteX13" fmla="*/ 439081 w 439081"/>
                <a:gd name="connsiteY13" fmla="*/ 160021 h 323851"/>
                <a:gd name="connsiteX14" fmla="*/ 318774 w 439081"/>
                <a:gd name="connsiteY14" fmla="*/ 135731 h 323851"/>
                <a:gd name="connsiteX0" fmla="*/ 318774 w 355795"/>
                <a:gd name="connsiteY0" fmla="*/ 135731 h 323851"/>
                <a:gd name="connsiteX1" fmla="*/ 83794 w 355795"/>
                <a:gd name="connsiteY1" fmla="*/ 133351 h 323851"/>
                <a:gd name="connsiteX2" fmla="*/ 156908 w 355795"/>
                <a:gd name="connsiteY2" fmla="*/ 48578 h 323851"/>
                <a:gd name="connsiteX3" fmla="*/ 156908 w 355795"/>
                <a:gd name="connsiteY3" fmla="*/ 8573 h 323851"/>
                <a:gd name="connsiteX4" fmla="*/ 122405 w 355795"/>
                <a:gd name="connsiteY4" fmla="*/ 8573 h 323851"/>
                <a:gd name="connsiteX5" fmla="*/ 7394 w 355795"/>
                <a:gd name="connsiteY5" fmla="*/ 141923 h 323851"/>
                <a:gd name="connsiteX6" fmla="*/ 7394 w 355795"/>
                <a:gd name="connsiteY6" fmla="*/ 181928 h 323851"/>
                <a:gd name="connsiteX7" fmla="*/ 122405 w 355795"/>
                <a:gd name="connsiteY7" fmla="*/ 315278 h 323851"/>
                <a:gd name="connsiteX8" fmla="*/ 139656 w 355795"/>
                <a:gd name="connsiteY8" fmla="*/ 323851 h 323851"/>
                <a:gd name="connsiteX9" fmla="*/ 156908 w 355795"/>
                <a:gd name="connsiteY9" fmla="*/ 315278 h 323851"/>
                <a:gd name="connsiteX10" fmla="*/ 156908 w 355795"/>
                <a:gd name="connsiteY10" fmla="*/ 275273 h 323851"/>
                <a:gd name="connsiteX11" fmla="*/ 83794 w 355795"/>
                <a:gd name="connsiteY11" fmla="*/ 190501 h 323851"/>
                <a:gd name="connsiteX12" fmla="*/ 320685 w 355795"/>
                <a:gd name="connsiteY12" fmla="*/ 190500 h 323851"/>
                <a:gd name="connsiteX13" fmla="*/ 355792 w 355795"/>
                <a:gd name="connsiteY13" fmla="*/ 162401 h 323851"/>
                <a:gd name="connsiteX14" fmla="*/ 318774 w 355795"/>
                <a:gd name="connsiteY14" fmla="*/ 135731 h 323851"/>
                <a:gd name="connsiteX0" fmla="*/ 318774 w 353419"/>
                <a:gd name="connsiteY0" fmla="*/ 135731 h 323851"/>
                <a:gd name="connsiteX1" fmla="*/ 83794 w 353419"/>
                <a:gd name="connsiteY1" fmla="*/ 133351 h 323851"/>
                <a:gd name="connsiteX2" fmla="*/ 156908 w 353419"/>
                <a:gd name="connsiteY2" fmla="*/ 48578 h 323851"/>
                <a:gd name="connsiteX3" fmla="*/ 156908 w 353419"/>
                <a:gd name="connsiteY3" fmla="*/ 8573 h 323851"/>
                <a:gd name="connsiteX4" fmla="*/ 122405 w 353419"/>
                <a:gd name="connsiteY4" fmla="*/ 8573 h 323851"/>
                <a:gd name="connsiteX5" fmla="*/ 7394 w 353419"/>
                <a:gd name="connsiteY5" fmla="*/ 141923 h 323851"/>
                <a:gd name="connsiteX6" fmla="*/ 7394 w 353419"/>
                <a:gd name="connsiteY6" fmla="*/ 181928 h 323851"/>
                <a:gd name="connsiteX7" fmla="*/ 122405 w 353419"/>
                <a:gd name="connsiteY7" fmla="*/ 315278 h 323851"/>
                <a:gd name="connsiteX8" fmla="*/ 139656 w 353419"/>
                <a:gd name="connsiteY8" fmla="*/ 323851 h 323851"/>
                <a:gd name="connsiteX9" fmla="*/ 156908 w 353419"/>
                <a:gd name="connsiteY9" fmla="*/ 315278 h 323851"/>
                <a:gd name="connsiteX10" fmla="*/ 156908 w 353419"/>
                <a:gd name="connsiteY10" fmla="*/ 275273 h 323851"/>
                <a:gd name="connsiteX11" fmla="*/ 83794 w 353419"/>
                <a:gd name="connsiteY11" fmla="*/ 190501 h 323851"/>
                <a:gd name="connsiteX12" fmla="*/ 320685 w 353419"/>
                <a:gd name="connsiteY12" fmla="*/ 190500 h 323851"/>
                <a:gd name="connsiteX13" fmla="*/ 353416 w 353419"/>
                <a:gd name="connsiteY13" fmla="*/ 160021 h 323851"/>
                <a:gd name="connsiteX14" fmla="*/ 318774 w 353419"/>
                <a:gd name="connsiteY14" fmla="*/ 135731 h 3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3419" h="323851">
                  <a:moveTo>
                    <a:pt x="318774" y="135731"/>
                  </a:moveTo>
                  <a:lnTo>
                    <a:pt x="83794" y="133351"/>
                  </a:lnTo>
                  <a:lnTo>
                    <a:pt x="156908" y="48578"/>
                  </a:lnTo>
                  <a:cubicBezTo>
                    <a:pt x="166766" y="37148"/>
                    <a:pt x="166766" y="19051"/>
                    <a:pt x="156908" y="8573"/>
                  </a:cubicBezTo>
                  <a:cubicBezTo>
                    <a:pt x="147050" y="-2857"/>
                    <a:pt x="131441" y="-2857"/>
                    <a:pt x="122405" y="8573"/>
                  </a:cubicBezTo>
                  <a:lnTo>
                    <a:pt x="7394" y="141923"/>
                  </a:lnTo>
                  <a:cubicBezTo>
                    <a:pt x="-2464" y="153353"/>
                    <a:pt x="-2464" y="171451"/>
                    <a:pt x="7394" y="181928"/>
                  </a:cubicBezTo>
                  <a:lnTo>
                    <a:pt x="122405" y="315278"/>
                  </a:lnTo>
                  <a:cubicBezTo>
                    <a:pt x="127334" y="320993"/>
                    <a:pt x="133906" y="323851"/>
                    <a:pt x="139656" y="323851"/>
                  </a:cubicBezTo>
                  <a:cubicBezTo>
                    <a:pt x="145407" y="323851"/>
                    <a:pt x="151979" y="320993"/>
                    <a:pt x="156908" y="315278"/>
                  </a:cubicBezTo>
                  <a:cubicBezTo>
                    <a:pt x="166766" y="303848"/>
                    <a:pt x="166766" y="285751"/>
                    <a:pt x="156908" y="275273"/>
                  </a:cubicBezTo>
                  <a:lnTo>
                    <a:pt x="83794" y="190501"/>
                  </a:lnTo>
                  <a:lnTo>
                    <a:pt x="320685" y="190500"/>
                  </a:lnTo>
                  <a:cubicBezTo>
                    <a:pt x="334650" y="190500"/>
                    <a:pt x="353734" y="169149"/>
                    <a:pt x="353416" y="160021"/>
                  </a:cubicBezTo>
                  <a:cubicBezTo>
                    <a:pt x="353098" y="150893"/>
                    <a:pt x="332739" y="135731"/>
                    <a:pt x="318774" y="135731"/>
                  </a:cubicBezTo>
                  <a:close/>
                </a:path>
              </a:pathLst>
            </a:custGeom>
            <a:solidFill>
              <a:schemeClr val="bg1"/>
            </a:solidFill>
            <a:ln w="8136"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0AAB37BF-8D8A-4173-9E12-9D7A4A6C5D78}"/>
              </a:ext>
            </a:extLst>
          </p:cNvPr>
          <p:cNvSpPr txBox="1"/>
          <p:nvPr/>
        </p:nvSpPr>
        <p:spPr>
          <a:xfrm>
            <a:off x="340740" y="4817516"/>
            <a:ext cx="4079428" cy="338554"/>
          </a:xfrm>
          <a:prstGeom prst="rect">
            <a:avLst/>
          </a:prstGeom>
          <a:noFill/>
        </p:spPr>
        <p:txBody>
          <a:bodyPr wrap="square" rtlCol="0">
            <a:spAutoFit/>
          </a:bodyPr>
          <a:lstStyle/>
          <a:p>
            <a:r>
              <a:rPr lang="en-US" sz="1600" dirty="0">
                <a:solidFill>
                  <a:schemeClr val="bg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Message </a:t>
            </a:r>
            <a:r>
              <a:rPr lang="en-US" sz="1600" dirty="0" err="1">
                <a:solidFill>
                  <a:schemeClr val="bg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ChatGPT</a:t>
            </a:r>
            <a:r>
              <a:rPr lang="en-US" sz="1600" dirty="0">
                <a:solidFill>
                  <a:schemeClr val="bg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a:t>
            </a:r>
          </a:p>
        </p:txBody>
      </p:sp>
      <p:sp>
        <p:nvSpPr>
          <p:cNvPr id="16" name="TextBox 15">
            <a:extLst>
              <a:ext uri="{FF2B5EF4-FFF2-40B4-BE49-F238E27FC236}">
                <a16:creationId xmlns:a16="http://schemas.microsoft.com/office/drawing/2014/main" id="{C3140643-9821-441D-9B96-4316524D792F}"/>
              </a:ext>
            </a:extLst>
          </p:cNvPr>
          <p:cNvSpPr txBox="1"/>
          <p:nvPr/>
        </p:nvSpPr>
        <p:spPr>
          <a:xfrm>
            <a:off x="314178" y="4815667"/>
            <a:ext cx="4548767" cy="646331"/>
          </a:xfrm>
          <a:prstGeom prst="rect">
            <a:avLst/>
          </a:prstGeom>
          <a:noFill/>
        </p:spPr>
        <p:txBody>
          <a:bodyPr wrap="square" rtlCol="0">
            <a:spAutoFit/>
          </a:bodyPr>
          <a:lstStyle/>
          <a:p>
            <a:r>
              <a:rPr lang="en-US" dirty="0">
                <a:solidFill>
                  <a:schemeClr val="bg1">
                    <a:lumMod val="85000"/>
                  </a:schemeClr>
                </a:solidFill>
              </a:rPr>
              <a:t>“please write a code using random forest”</a:t>
            </a:r>
          </a:p>
          <a:p>
            <a:endParaRPr lang="en-US" dirty="0">
              <a:solidFill>
                <a:schemeClr val="bg1">
                  <a:lumMod val="85000"/>
                </a:schemeClr>
              </a:solidFill>
            </a:endParaRPr>
          </a:p>
        </p:txBody>
      </p:sp>
      <p:sp>
        <p:nvSpPr>
          <p:cNvPr id="9" name="TextBox 8">
            <a:extLst>
              <a:ext uri="{FF2B5EF4-FFF2-40B4-BE49-F238E27FC236}">
                <a16:creationId xmlns:a16="http://schemas.microsoft.com/office/drawing/2014/main" id="{965D86F2-66C9-E3CB-DA87-8C100A69A196}"/>
              </a:ext>
            </a:extLst>
          </p:cNvPr>
          <p:cNvSpPr txBox="1"/>
          <p:nvPr/>
        </p:nvSpPr>
        <p:spPr>
          <a:xfrm>
            <a:off x="6153152" y="2020324"/>
            <a:ext cx="6385984" cy="1569660"/>
          </a:xfrm>
          <a:prstGeom prst="rect">
            <a:avLst/>
          </a:prstGeom>
          <a:noFill/>
        </p:spPr>
        <p:txBody>
          <a:bodyPr wrap="square" rtlCol="0">
            <a:spAutoFit/>
          </a:bodyPr>
          <a:lstStyle/>
          <a:p>
            <a:r>
              <a:rPr lang="en-US" sz="1600" b="1" dirty="0">
                <a:latin typeface="Microsoft PhagsPa" panose="020B0502040204020203" pitchFamily="34" charset="0"/>
              </a:rPr>
              <a:t>R</a:t>
            </a:r>
            <a:r>
              <a:rPr lang="en-US" sz="1600" dirty="0">
                <a:latin typeface="Microsoft PhagsPa" panose="020B0502040204020203" pitchFamily="34" charset="0"/>
              </a:rPr>
              <a:t> : "</a:t>
            </a:r>
            <a:r>
              <a:rPr lang="en-US" sz="1600" dirty="0" err="1">
                <a:latin typeface="Microsoft PhagsPa" panose="020B0502040204020203" pitchFamily="34" charset="0"/>
              </a:rPr>
              <a:t>randomForest</a:t>
            </a:r>
            <a:r>
              <a:rPr lang="en-US" sz="1600" dirty="0">
                <a:latin typeface="Microsoft PhagsPa" panose="020B0502040204020203" pitchFamily="34" charset="0"/>
              </a:rPr>
              <a:t>“</a:t>
            </a:r>
          </a:p>
          <a:p>
            <a:endParaRPr lang="en-US" sz="1600" dirty="0">
              <a:latin typeface="Microsoft PhagsPa" panose="020B0502040204020203" pitchFamily="34" charset="0"/>
            </a:endParaRPr>
          </a:p>
          <a:p>
            <a:r>
              <a:rPr lang="en-US" sz="1600" b="1" dirty="0">
                <a:latin typeface="Microsoft PhagsPa" panose="020B0502040204020203" pitchFamily="34" charset="0"/>
              </a:rPr>
              <a:t>Python</a:t>
            </a:r>
            <a:r>
              <a:rPr lang="en-US" sz="1600" dirty="0">
                <a:latin typeface="Microsoft PhagsPa" panose="020B0502040204020203" pitchFamily="34" charset="0"/>
              </a:rPr>
              <a:t> :  scikit-learn</a:t>
            </a:r>
          </a:p>
          <a:p>
            <a:r>
              <a:rPr lang="en-US" sz="1600" dirty="0">
                <a:latin typeface="Microsoft PhagsPa" panose="020B0502040204020203" pitchFamily="34" charset="0"/>
              </a:rPr>
              <a:t>	</a:t>
            </a:r>
            <a:r>
              <a:rPr lang="en-US" sz="1600" dirty="0" err="1">
                <a:latin typeface="Microsoft PhagsPa" panose="020B0502040204020203" pitchFamily="34" charset="0"/>
              </a:rPr>
              <a:t>sklearn.ensemble</a:t>
            </a:r>
            <a:r>
              <a:rPr lang="en-US" sz="1600" dirty="0">
                <a:latin typeface="Microsoft PhagsPa" panose="020B0502040204020203" pitchFamily="34" charset="0"/>
              </a:rPr>
              <a:t> import </a:t>
            </a:r>
            <a:r>
              <a:rPr lang="en-US" sz="1600" dirty="0" err="1">
                <a:latin typeface="Microsoft PhagsPa" panose="020B0502040204020203" pitchFamily="34" charset="0"/>
              </a:rPr>
              <a:t>RandomForestRegressor</a:t>
            </a:r>
            <a:endParaRPr lang="en-US" sz="1600" dirty="0">
              <a:latin typeface="Microsoft PhagsPa" panose="020B0502040204020203" pitchFamily="34" charset="0"/>
            </a:endParaRPr>
          </a:p>
          <a:p>
            <a:r>
              <a:rPr lang="en-US" sz="1600" dirty="0">
                <a:latin typeface="Microsoft PhagsPa" panose="020B0502040204020203" pitchFamily="34" charset="0"/>
              </a:rPr>
              <a:t>	</a:t>
            </a:r>
            <a:r>
              <a:rPr lang="en-US" sz="1600" dirty="0" err="1">
                <a:latin typeface="Microsoft PhagsPa" panose="020B0502040204020203" pitchFamily="34" charset="0"/>
              </a:rPr>
              <a:t>sklearn.ensemble</a:t>
            </a:r>
            <a:r>
              <a:rPr lang="en-US" sz="1600" dirty="0">
                <a:latin typeface="Microsoft PhagsPa" panose="020B0502040204020203" pitchFamily="34" charset="0"/>
              </a:rPr>
              <a:t> import </a:t>
            </a:r>
            <a:r>
              <a:rPr lang="en-US" sz="1600" dirty="0" err="1">
                <a:latin typeface="Microsoft PhagsPa" panose="020B0502040204020203" pitchFamily="34" charset="0"/>
              </a:rPr>
              <a:t>RandomForestClassifier</a:t>
            </a:r>
            <a:endParaRPr lang="en-US" sz="1600" dirty="0">
              <a:latin typeface="Microsoft PhagsPa" panose="020B0502040204020203" pitchFamily="34" charset="0"/>
            </a:endParaRPr>
          </a:p>
          <a:p>
            <a:endParaRPr lang="en-US" sz="1600" dirty="0">
              <a:latin typeface="Microsoft PhagsPa" panose="020B0502040204020203" pitchFamily="34" charset="0"/>
            </a:endParaRPr>
          </a:p>
        </p:txBody>
      </p:sp>
      <p:sp>
        <p:nvSpPr>
          <p:cNvPr id="17" name="TextBox 16">
            <a:extLst>
              <a:ext uri="{FF2B5EF4-FFF2-40B4-BE49-F238E27FC236}">
                <a16:creationId xmlns:a16="http://schemas.microsoft.com/office/drawing/2014/main" id="{0FCB3F28-ED44-E899-D5AB-B7C6E19A174C}"/>
              </a:ext>
            </a:extLst>
          </p:cNvPr>
          <p:cNvSpPr txBox="1"/>
          <p:nvPr/>
        </p:nvSpPr>
        <p:spPr>
          <a:xfrm>
            <a:off x="6153152" y="1635032"/>
            <a:ext cx="1293944" cy="400110"/>
          </a:xfrm>
          <a:prstGeom prst="rect">
            <a:avLst/>
          </a:prstGeom>
          <a:noFill/>
        </p:spPr>
        <p:txBody>
          <a:bodyPr wrap="none" rtlCol="0">
            <a:spAutoFit/>
          </a:bodyPr>
          <a:lstStyle/>
          <a:p>
            <a:r>
              <a:rPr lang="en-US" sz="2000" b="1" dirty="0">
                <a:latin typeface="Microsoft PhagsPa" panose="020B0502040204020203" pitchFamily="34" charset="0"/>
              </a:rPr>
              <a:t>Packages</a:t>
            </a:r>
          </a:p>
        </p:txBody>
      </p:sp>
    </p:spTree>
    <p:extLst>
      <p:ext uri="{BB962C8B-B14F-4D97-AF65-F5344CB8AC3E}">
        <p14:creationId xmlns:p14="http://schemas.microsoft.com/office/powerpoint/2010/main" val="531642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1" nodeType="clickEffect">
                                  <p:stCondLst>
                                    <p:cond delay="0"/>
                                  </p:stCondLst>
                                  <p:childTnLst>
                                    <p:animEffect transition="out" filter="wipe(right)">
                                      <p:cBhvr>
                                        <p:cTn id="16" dur="1000"/>
                                        <p:tgtEl>
                                          <p:spTgt spid="13"/>
                                        </p:tgtEl>
                                      </p:cBhvr>
                                    </p:animEffect>
                                    <p:set>
                                      <p:cBhvr>
                                        <p:cTn id="17" dur="1" fill="hold">
                                          <p:stCondLst>
                                            <p:cond delay="999"/>
                                          </p:stCondLst>
                                        </p:cTn>
                                        <p:tgtEl>
                                          <p:spTgt spid="13"/>
                                        </p:tgtEl>
                                        <p:attrNameLst>
                                          <p:attrName>style.visibility</p:attrName>
                                        </p:attrNameLst>
                                      </p:cBhvr>
                                      <p:to>
                                        <p:strVal val="hidden"/>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130DFC-FDC5-40B3-9C96-856338E71A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1549" y="0"/>
            <a:ext cx="16795100" cy="6857999"/>
          </a:xfrm>
          <a:prstGeom prst="rect">
            <a:avLst/>
          </a:prstGeom>
        </p:spPr>
      </p:pic>
      <p:pic>
        <p:nvPicPr>
          <p:cNvPr id="16" name="Picture 15">
            <a:extLst>
              <a:ext uri="{FF2B5EF4-FFF2-40B4-BE49-F238E27FC236}">
                <a16:creationId xmlns:a16="http://schemas.microsoft.com/office/drawing/2014/main" id="{5A81734F-FF19-4850-B4E0-E777C3E446D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20"/>
                    </a14:imgEffect>
                  </a14:imgLayer>
                </a14:imgProps>
              </a:ext>
            </a:extLst>
          </a:blip>
          <a:srcRect r="39611"/>
          <a:stretch/>
        </p:blipFill>
        <p:spPr>
          <a:xfrm>
            <a:off x="-2251768" y="42877"/>
            <a:ext cx="10082357" cy="6815123"/>
          </a:xfrm>
          <a:prstGeom prst="rect">
            <a:avLst/>
          </a:prstGeom>
        </p:spPr>
      </p:pic>
      <p:pic>
        <p:nvPicPr>
          <p:cNvPr id="13" name="Picture 12">
            <a:extLst>
              <a:ext uri="{FF2B5EF4-FFF2-40B4-BE49-F238E27FC236}">
                <a16:creationId xmlns:a16="http://schemas.microsoft.com/office/drawing/2014/main" id="{9FBA5F96-3E4A-47E1-869C-CC5C3BDDED8C}"/>
              </a:ext>
            </a:extLst>
          </p:cNvPr>
          <p:cNvPicPr>
            <a:picLocks noChangeAspect="1"/>
          </p:cNvPicPr>
          <p:nvPr/>
        </p:nvPicPr>
        <p:blipFill>
          <a:blip r:embed="rId6"/>
          <a:stretch>
            <a:fillRect/>
          </a:stretch>
        </p:blipFill>
        <p:spPr>
          <a:xfrm>
            <a:off x="7134058" y="1939645"/>
            <a:ext cx="4210844" cy="4961230"/>
          </a:xfrm>
          <a:prstGeom prst="rect">
            <a:avLst/>
          </a:prstGeom>
        </p:spPr>
      </p:pic>
      <p:sp>
        <p:nvSpPr>
          <p:cNvPr id="2" name="TextBox 1">
            <a:extLst>
              <a:ext uri="{FF2B5EF4-FFF2-40B4-BE49-F238E27FC236}">
                <a16:creationId xmlns:a16="http://schemas.microsoft.com/office/drawing/2014/main" id="{FAE8F1FB-AC48-64F7-B4BC-C68B52F84A97}"/>
              </a:ext>
            </a:extLst>
          </p:cNvPr>
          <p:cNvSpPr txBox="1"/>
          <p:nvPr/>
        </p:nvSpPr>
        <p:spPr>
          <a:xfrm>
            <a:off x="287615" y="1033944"/>
            <a:ext cx="7395587" cy="3631763"/>
          </a:xfrm>
          <a:prstGeom prst="rect">
            <a:avLst/>
          </a:prstGeom>
          <a:noFill/>
        </p:spPr>
        <p:txBody>
          <a:bodyPr wrap="square" rtlCol="0">
            <a:spAutoFit/>
          </a:bodyPr>
          <a:lstStyle/>
          <a:p>
            <a:r>
              <a:rPr lang="en-US" sz="11500" b="1" dirty="0">
                <a:ln>
                  <a:solidFill>
                    <a:schemeClr val="tx1"/>
                  </a:solidFill>
                </a:ln>
                <a:solidFill>
                  <a:schemeClr val="bg1"/>
                </a:solidFill>
                <a:latin typeface="Franklin Gothic Demi Cond" panose="020B0706030402020204" pitchFamily="34" charset="0"/>
                <a:ea typeface="DotumChe" panose="020B0609000101010101" pitchFamily="49" charset="-127"/>
              </a:rPr>
              <a:t>Thank you! Questions?</a:t>
            </a:r>
            <a:endParaRPr lang="en-US" sz="2000" dirty="0"/>
          </a:p>
        </p:txBody>
      </p:sp>
      <p:sp>
        <p:nvSpPr>
          <p:cNvPr id="3" name="TextBox 2">
            <a:extLst>
              <a:ext uri="{FF2B5EF4-FFF2-40B4-BE49-F238E27FC236}">
                <a16:creationId xmlns:a16="http://schemas.microsoft.com/office/drawing/2014/main" id="{F9A42582-AB20-641F-0A96-7BAF2B9BA845}"/>
              </a:ext>
            </a:extLst>
          </p:cNvPr>
          <p:cNvSpPr txBox="1"/>
          <p:nvPr/>
        </p:nvSpPr>
        <p:spPr>
          <a:xfrm>
            <a:off x="639062" y="5614091"/>
            <a:ext cx="3932938" cy="646331"/>
          </a:xfrm>
          <a:prstGeom prst="rect">
            <a:avLst/>
          </a:prstGeom>
          <a:noFill/>
        </p:spPr>
        <p:txBody>
          <a:bodyPr wrap="square" rtlCol="0">
            <a:spAutoFit/>
          </a:bodyPr>
          <a:lstStyle/>
          <a:p>
            <a:r>
              <a:rPr lang="en-US" dirty="0">
                <a:solidFill>
                  <a:schemeClr val="bg1"/>
                </a:solidFill>
              </a:rPr>
              <a:t>Email:</a:t>
            </a:r>
            <a:r>
              <a:rPr lang="en-US" dirty="0"/>
              <a:t> </a:t>
            </a:r>
            <a:r>
              <a:rPr lang="en-US" dirty="0">
                <a:hlinkClick r:id="rId7"/>
              </a:rPr>
              <a:t>ddinh4@lsu.edu</a:t>
            </a:r>
            <a:endParaRPr lang="en-US" dirty="0"/>
          </a:p>
          <a:p>
            <a:r>
              <a:rPr lang="en-US" dirty="0" err="1">
                <a:solidFill>
                  <a:schemeClr val="bg1"/>
                </a:solidFill>
              </a:rPr>
              <a:t>Github</a:t>
            </a:r>
            <a:r>
              <a:rPr lang="en-US" dirty="0">
                <a:solidFill>
                  <a:schemeClr val="bg1"/>
                </a:solidFill>
              </a:rPr>
              <a:t>: </a:t>
            </a:r>
            <a:r>
              <a:rPr lang="en-US" dirty="0">
                <a:hlinkClick r:id="rId8"/>
              </a:rPr>
              <a:t>https://github.com/ddinh4</a:t>
            </a:r>
            <a:endParaRPr lang="en-US" dirty="0"/>
          </a:p>
        </p:txBody>
      </p:sp>
    </p:spTree>
    <p:extLst>
      <p:ext uri="{BB962C8B-B14F-4D97-AF65-F5344CB8AC3E}">
        <p14:creationId xmlns:p14="http://schemas.microsoft.com/office/powerpoint/2010/main" val="274355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400" fill="hold"/>
                                        <p:tgtEl>
                                          <p:spTgt spid="13"/>
                                        </p:tgtEl>
                                        <p:attrNameLst>
                                          <p:attrName>ppt_x</p:attrName>
                                        </p:attrNameLst>
                                      </p:cBhvr>
                                      <p:tavLst>
                                        <p:tav tm="0">
                                          <p:val>
                                            <p:strVal val="#ppt_x"/>
                                          </p:val>
                                        </p:tav>
                                        <p:tav tm="100000">
                                          <p:val>
                                            <p:strVal val="#ppt_x"/>
                                          </p:val>
                                        </p:tav>
                                      </p:tavLst>
                                    </p:anim>
                                    <p:anim calcmode="lin" valueType="num">
                                      <p:cBhvr additive="base">
                                        <p:cTn id="8" dur="4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E32E785-16DC-44BC-93B7-C9A02FA1324D}"/>
              </a:ext>
            </a:extLst>
          </p:cNvPr>
          <p:cNvSpPr/>
          <p:nvPr/>
        </p:nvSpPr>
        <p:spPr>
          <a:xfrm>
            <a:off x="6192363" y="4090127"/>
            <a:ext cx="5858834" cy="81407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A33E712-9287-437A-A191-AB1007A87098}"/>
              </a:ext>
            </a:extLst>
          </p:cNvPr>
          <p:cNvSpPr/>
          <p:nvPr/>
        </p:nvSpPr>
        <p:spPr>
          <a:xfrm>
            <a:off x="6669188" y="4189640"/>
            <a:ext cx="4779568" cy="615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F2CFFC-295D-4915-81EE-A932AD70D9F5}"/>
              </a:ext>
            </a:extLst>
          </p:cNvPr>
          <p:cNvSpPr/>
          <p:nvPr/>
        </p:nvSpPr>
        <p:spPr>
          <a:xfrm>
            <a:off x="371475" y="352425"/>
            <a:ext cx="5353050" cy="6162675"/>
          </a:xfrm>
          <a:prstGeom prst="rect">
            <a:avLst/>
          </a:prstGeom>
          <a:solidFill>
            <a:schemeClr val="accent6">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789C7D-5E8E-4286-8823-4F12AC77383F}"/>
              </a:ext>
            </a:extLst>
          </p:cNvPr>
          <p:cNvSpPr/>
          <p:nvPr/>
        </p:nvSpPr>
        <p:spPr>
          <a:xfrm>
            <a:off x="472465" y="1657694"/>
            <a:ext cx="5148262" cy="472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5CEB387-2839-403F-91B3-7C386055057D}"/>
              </a:ext>
            </a:extLst>
          </p:cNvPr>
          <p:cNvSpPr>
            <a:spLocks noGrp="1"/>
          </p:cNvSpPr>
          <p:nvPr>
            <p:ph idx="1"/>
          </p:nvPr>
        </p:nvSpPr>
        <p:spPr>
          <a:xfrm>
            <a:off x="5793658" y="1486156"/>
            <a:ext cx="6509570" cy="3088484"/>
          </a:xfrm>
          <a:ln>
            <a:noFill/>
          </a:ln>
        </p:spPr>
        <p:txBody>
          <a:bodyPr numCol="2">
            <a:normAutofit/>
          </a:bodyPr>
          <a:lstStyle/>
          <a:p>
            <a:pPr lvl="1"/>
            <a:r>
              <a:rPr lang="en-US" sz="2000" dirty="0">
                <a:solidFill>
                  <a:schemeClr val="accent5">
                    <a:lumMod val="75000"/>
                  </a:schemeClr>
                </a:solidFill>
                <a:latin typeface="Microsoft PhagsPa" panose="020B0502040204020203" pitchFamily="34" charset="0"/>
                <a:cs typeface="Dubai" panose="020B0503030403030204" pitchFamily="34" charset="-78"/>
              </a:rPr>
              <a:t>Root Node</a:t>
            </a:r>
            <a:r>
              <a:rPr lang="en-US" sz="2000" dirty="0">
                <a:latin typeface="Microsoft PhagsPa" panose="020B0502040204020203" pitchFamily="34" charset="0"/>
                <a:cs typeface="Dubai" panose="020B0503030403030204" pitchFamily="34" charset="-78"/>
              </a:rPr>
              <a:t>: where the first condition is set.</a:t>
            </a:r>
          </a:p>
          <a:p>
            <a:pPr lvl="2">
              <a:buFont typeface="Wingdings" panose="05000000000000000000" pitchFamily="2" charset="2"/>
              <a:buChar char="Ø"/>
            </a:pPr>
            <a:r>
              <a:rPr lang="en-US" sz="1800" dirty="0">
                <a:latin typeface="Microsoft PhagsPa" panose="020B0502040204020203" pitchFamily="34" charset="0"/>
                <a:cs typeface="Dubai" panose="020B0503030403030204" pitchFamily="34" charset="-78"/>
              </a:rPr>
              <a:t>If condition is satisfied, it goes to the left. Otherwise, it goes to the right.</a:t>
            </a:r>
          </a:p>
          <a:p>
            <a:pPr marL="457200" lvl="1" indent="0">
              <a:buNone/>
            </a:pPr>
            <a:endParaRPr lang="en-US" sz="2000" dirty="0">
              <a:solidFill>
                <a:schemeClr val="accent2">
                  <a:lumMod val="75000"/>
                </a:schemeClr>
              </a:solidFill>
              <a:latin typeface="Microsoft PhagsPa" panose="020B0502040204020203" pitchFamily="34" charset="0"/>
              <a:cs typeface="Dubai" panose="020B0503030403030204" pitchFamily="34" charset="-78"/>
            </a:endParaRPr>
          </a:p>
          <a:p>
            <a:pPr lvl="1"/>
            <a:endParaRPr lang="en-US" sz="2000" dirty="0">
              <a:solidFill>
                <a:schemeClr val="accent2">
                  <a:lumMod val="75000"/>
                </a:schemeClr>
              </a:solidFill>
              <a:latin typeface="Microsoft PhagsPa" panose="020B0502040204020203" pitchFamily="34" charset="0"/>
              <a:cs typeface="Dubai" panose="020B0503030403030204" pitchFamily="34" charset="-78"/>
            </a:endParaRPr>
          </a:p>
          <a:p>
            <a:pPr lvl="1"/>
            <a:endParaRPr lang="en-US" sz="2000" dirty="0">
              <a:solidFill>
                <a:schemeClr val="accent2">
                  <a:lumMod val="75000"/>
                </a:schemeClr>
              </a:solidFill>
              <a:latin typeface="Microsoft PhagsPa" panose="020B0502040204020203" pitchFamily="34" charset="0"/>
              <a:cs typeface="Dubai" panose="020B0503030403030204" pitchFamily="34" charset="-78"/>
            </a:endParaRPr>
          </a:p>
          <a:p>
            <a:pPr lvl="1"/>
            <a:endParaRPr lang="en-US" sz="2000" dirty="0">
              <a:solidFill>
                <a:schemeClr val="accent2">
                  <a:lumMod val="75000"/>
                </a:schemeClr>
              </a:solidFill>
              <a:latin typeface="Microsoft PhagsPa" panose="020B0502040204020203" pitchFamily="34" charset="0"/>
              <a:cs typeface="Dubai" panose="020B0503030403030204" pitchFamily="34" charset="-78"/>
            </a:endParaRPr>
          </a:p>
          <a:p>
            <a:pPr lvl="1"/>
            <a:r>
              <a:rPr lang="en-US" sz="2000" dirty="0">
                <a:solidFill>
                  <a:schemeClr val="accent2">
                    <a:lumMod val="75000"/>
                  </a:schemeClr>
                </a:solidFill>
                <a:latin typeface="Microsoft PhagsPa" panose="020B0502040204020203" pitchFamily="34" charset="0"/>
                <a:cs typeface="Dubai" panose="020B0503030403030204" pitchFamily="34" charset="-78"/>
              </a:rPr>
              <a:t>Internal Node</a:t>
            </a:r>
            <a:r>
              <a:rPr lang="en-US" sz="2000" dirty="0">
                <a:latin typeface="Microsoft PhagsPa" panose="020B0502040204020203" pitchFamily="34" charset="0"/>
                <a:cs typeface="Dubai" panose="020B0503030403030204" pitchFamily="34" charset="-78"/>
              </a:rPr>
              <a:t>: where the rest of the conditions are set.</a:t>
            </a:r>
          </a:p>
          <a:p>
            <a:pPr lvl="1"/>
            <a:r>
              <a:rPr lang="en-US" sz="2000" dirty="0">
                <a:solidFill>
                  <a:srgbClr val="00B050"/>
                </a:solidFill>
                <a:latin typeface="Microsoft PhagsPa" panose="020B0502040204020203" pitchFamily="34" charset="0"/>
                <a:cs typeface="Dubai" panose="020B0503030403030204" pitchFamily="34" charset="-78"/>
              </a:rPr>
              <a:t>Leaf Nodes </a:t>
            </a:r>
          </a:p>
          <a:p>
            <a:pPr marL="0" indent="0">
              <a:buNone/>
            </a:pPr>
            <a:endParaRPr lang="en-US" sz="2400" dirty="0">
              <a:latin typeface="Microsoft PhagsPa" panose="020B0502040204020203" pitchFamily="34" charset="0"/>
              <a:cs typeface="Dubai" panose="020B0503030403030204" pitchFamily="34" charset="-78"/>
            </a:endParaRPr>
          </a:p>
          <a:p>
            <a:pPr marL="457200" lvl="1" indent="0">
              <a:buNone/>
            </a:pPr>
            <a:endParaRPr lang="en-US" sz="2000" dirty="0">
              <a:latin typeface="Microsoft PhagsPa" panose="020B0502040204020203" pitchFamily="34" charset="0"/>
              <a:cs typeface="Dubai" panose="020B0503030403030204" pitchFamily="34" charset="-78"/>
            </a:endParaRPr>
          </a:p>
        </p:txBody>
      </p:sp>
      <p:sp>
        <p:nvSpPr>
          <p:cNvPr id="124" name="Arrow: Right 123">
            <a:extLst>
              <a:ext uri="{FF2B5EF4-FFF2-40B4-BE49-F238E27FC236}">
                <a16:creationId xmlns:a16="http://schemas.microsoft.com/office/drawing/2014/main" id="{C7806B87-6F7C-4718-8FBF-5D500B1738FF}"/>
              </a:ext>
            </a:extLst>
          </p:cNvPr>
          <p:cNvSpPr/>
          <p:nvPr/>
        </p:nvSpPr>
        <p:spPr>
          <a:xfrm rot="1275633" flipH="1">
            <a:off x="6154548" y="5589892"/>
            <a:ext cx="1087428" cy="317957"/>
          </a:xfrm>
          <a:prstGeom prst="rightArrow">
            <a:avLst>
              <a:gd name="adj1" fmla="val 33060"/>
              <a:gd name="adj2" fmla="val 61391"/>
            </a:avLst>
          </a:prstGeom>
          <a:solidFill>
            <a:srgbClr val="FFFF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16B0B94-69FC-4F82-9537-DBE408468631}"/>
              </a:ext>
            </a:extLst>
          </p:cNvPr>
          <p:cNvGrpSpPr/>
          <p:nvPr/>
        </p:nvGrpSpPr>
        <p:grpSpPr>
          <a:xfrm>
            <a:off x="554832" y="1859977"/>
            <a:ext cx="4962524" cy="3994159"/>
            <a:chOff x="5645527" y="1029408"/>
            <a:chExt cx="5994022" cy="4418244"/>
          </a:xfrm>
        </p:grpSpPr>
        <p:sp>
          <p:nvSpPr>
            <p:cNvPr id="8" name="TextBox 7">
              <a:extLst>
                <a:ext uri="{FF2B5EF4-FFF2-40B4-BE49-F238E27FC236}">
                  <a16:creationId xmlns:a16="http://schemas.microsoft.com/office/drawing/2014/main" id="{11FD954C-69B9-46FF-BB32-4150E0DA5430}"/>
                </a:ext>
              </a:extLst>
            </p:cNvPr>
            <p:cNvSpPr txBox="1"/>
            <p:nvPr/>
          </p:nvSpPr>
          <p:spPr>
            <a:xfrm>
              <a:off x="7064865" y="2252090"/>
              <a:ext cx="1295399" cy="374500"/>
            </a:xfrm>
            <a:prstGeom prst="rect">
              <a:avLst/>
            </a:prstGeom>
            <a:noFill/>
          </p:spPr>
          <p:txBody>
            <a:bodyPr wrap="square" rtlCol="0">
              <a:spAutoFit/>
            </a:bodyPr>
            <a:lstStyle/>
            <a:p>
              <a:r>
                <a:rPr lang="en-US" sz="1600" dirty="0">
                  <a:solidFill>
                    <a:srgbClr val="FF0000"/>
                  </a:solidFill>
                  <a:latin typeface="Microsoft PhagsPa" panose="020B0502040204020203" pitchFamily="34" charset="0"/>
                </a:rPr>
                <a:t>satisfies</a:t>
              </a:r>
            </a:p>
          </p:txBody>
        </p:sp>
        <p:sp>
          <p:nvSpPr>
            <p:cNvPr id="10" name="TextBox 9">
              <a:extLst>
                <a:ext uri="{FF2B5EF4-FFF2-40B4-BE49-F238E27FC236}">
                  <a16:creationId xmlns:a16="http://schemas.microsoft.com/office/drawing/2014/main" id="{8D3D9362-A577-4D79-B326-C4E677DF9F20}"/>
                </a:ext>
              </a:extLst>
            </p:cNvPr>
            <p:cNvSpPr txBox="1"/>
            <p:nvPr/>
          </p:nvSpPr>
          <p:spPr>
            <a:xfrm>
              <a:off x="8924029" y="2251172"/>
              <a:ext cx="1757101" cy="374500"/>
            </a:xfrm>
            <a:prstGeom prst="rect">
              <a:avLst/>
            </a:prstGeom>
            <a:noFill/>
          </p:spPr>
          <p:txBody>
            <a:bodyPr wrap="square" rtlCol="0">
              <a:spAutoFit/>
            </a:bodyPr>
            <a:lstStyle/>
            <a:p>
              <a:r>
                <a:rPr lang="en-US" sz="1600" dirty="0">
                  <a:solidFill>
                    <a:srgbClr val="FF0000"/>
                  </a:solidFill>
                  <a:latin typeface="Microsoft PhagsPa" panose="020B0502040204020203" pitchFamily="34" charset="0"/>
                </a:rPr>
                <a:t>doesn’t satisfy</a:t>
              </a:r>
            </a:p>
          </p:txBody>
        </p:sp>
        <p:sp>
          <p:nvSpPr>
            <p:cNvPr id="11" name="Rectangle: Rounded Corners 10">
              <a:extLst>
                <a:ext uri="{FF2B5EF4-FFF2-40B4-BE49-F238E27FC236}">
                  <a16:creationId xmlns:a16="http://schemas.microsoft.com/office/drawing/2014/main" id="{5DD4A744-3869-4768-9CE0-29D9F522B9DF}"/>
                </a:ext>
              </a:extLst>
            </p:cNvPr>
            <p:cNvSpPr/>
            <p:nvPr/>
          </p:nvSpPr>
          <p:spPr>
            <a:xfrm>
              <a:off x="8126587" y="1821865"/>
              <a:ext cx="1057275" cy="476250"/>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611DD3A4-26D0-46F1-A4D0-ACC208E76122}"/>
                </a:ext>
              </a:extLst>
            </p:cNvPr>
            <p:cNvSpPr/>
            <p:nvPr/>
          </p:nvSpPr>
          <p:spPr>
            <a:xfrm>
              <a:off x="6535473" y="2906713"/>
              <a:ext cx="1117687" cy="522287"/>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6DDE1A1-64B9-4E60-83DA-692B4F65B0D5}"/>
                </a:ext>
              </a:extLst>
            </p:cNvPr>
            <p:cNvSpPr/>
            <p:nvPr/>
          </p:nvSpPr>
          <p:spPr>
            <a:xfrm>
              <a:off x="9720559" y="2906713"/>
              <a:ext cx="1117687" cy="522287"/>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F1CCF40-CA19-4F0B-9B26-439917BF06FB}"/>
                </a:ext>
              </a:extLst>
            </p:cNvPr>
            <p:cNvSpPr/>
            <p:nvPr/>
          </p:nvSpPr>
          <p:spPr>
            <a:xfrm>
              <a:off x="5645527" y="3996722"/>
              <a:ext cx="1117687" cy="5222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940138-AB37-4783-A75D-E1B031A399F7}"/>
                </a:ext>
              </a:extLst>
            </p:cNvPr>
            <p:cNvSpPr/>
            <p:nvPr/>
          </p:nvSpPr>
          <p:spPr>
            <a:xfrm>
              <a:off x="6769013" y="4921976"/>
              <a:ext cx="1117687" cy="5222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D83ACB-42A8-4B24-B6DB-D1F8169FA8BC}"/>
                </a:ext>
              </a:extLst>
            </p:cNvPr>
            <p:cNvSpPr/>
            <p:nvPr/>
          </p:nvSpPr>
          <p:spPr>
            <a:xfrm>
              <a:off x="8544676" y="4925365"/>
              <a:ext cx="1117687" cy="5222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219F7CD-C038-4D4E-90B7-74349E3D02C8}"/>
                </a:ext>
              </a:extLst>
            </p:cNvPr>
            <p:cNvSpPr/>
            <p:nvPr/>
          </p:nvSpPr>
          <p:spPr>
            <a:xfrm>
              <a:off x="8894409" y="3992720"/>
              <a:ext cx="1117687" cy="5222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912F9C-B541-4F23-B9DB-DF3275D992F8}"/>
                </a:ext>
              </a:extLst>
            </p:cNvPr>
            <p:cNvSpPr/>
            <p:nvPr/>
          </p:nvSpPr>
          <p:spPr>
            <a:xfrm>
              <a:off x="10521862" y="3990101"/>
              <a:ext cx="1117687" cy="5222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0F822AA-F66A-4F80-A108-57E845B670D4}"/>
                </a:ext>
              </a:extLst>
            </p:cNvPr>
            <p:cNvSpPr/>
            <p:nvPr/>
          </p:nvSpPr>
          <p:spPr>
            <a:xfrm>
              <a:off x="7604081" y="3999188"/>
              <a:ext cx="1117687" cy="522287"/>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0C05E8F-4136-4E4F-B196-ACC7DBE13F0A}"/>
                </a:ext>
              </a:extLst>
            </p:cNvPr>
            <p:cNvCxnSpPr>
              <a:cxnSpLocks/>
              <a:stCxn id="11" idx="2"/>
            </p:cNvCxnSpPr>
            <p:nvPr/>
          </p:nvCxnSpPr>
          <p:spPr>
            <a:xfrm>
              <a:off x="8655225" y="2298115"/>
              <a:ext cx="0" cy="317826"/>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E952EC32-60E4-43FF-9016-AF0C4386FE45}"/>
                </a:ext>
              </a:extLst>
            </p:cNvPr>
            <p:cNvCxnSpPr>
              <a:cxnSpLocks/>
            </p:cNvCxnSpPr>
            <p:nvPr/>
          </p:nvCxnSpPr>
          <p:spPr>
            <a:xfrm>
              <a:off x="8655225" y="2615941"/>
              <a:ext cx="1624177"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804C423-5F06-4CD8-89F7-894E09D4E3A7}"/>
                </a:ext>
              </a:extLst>
            </p:cNvPr>
            <p:cNvCxnSpPr>
              <a:cxnSpLocks/>
            </p:cNvCxnSpPr>
            <p:nvPr/>
          </p:nvCxnSpPr>
          <p:spPr>
            <a:xfrm flipH="1">
              <a:off x="7099995" y="2615944"/>
              <a:ext cx="1555231" cy="12735"/>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65D5AA6D-45BE-4B5B-A429-E29B5D73ED67}"/>
                </a:ext>
              </a:extLst>
            </p:cNvPr>
            <p:cNvCxnSpPr>
              <a:cxnSpLocks/>
              <a:endCxn id="12" idx="0"/>
            </p:cNvCxnSpPr>
            <p:nvPr/>
          </p:nvCxnSpPr>
          <p:spPr>
            <a:xfrm>
              <a:off x="7094316" y="2615941"/>
              <a:ext cx="1" cy="290772"/>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BF4D23F8-57FD-446C-87A0-42F11CC4AF7C}"/>
                </a:ext>
              </a:extLst>
            </p:cNvPr>
            <p:cNvCxnSpPr>
              <a:endCxn id="13" idx="0"/>
            </p:cNvCxnSpPr>
            <p:nvPr/>
          </p:nvCxnSpPr>
          <p:spPr>
            <a:xfrm>
              <a:off x="10279402" y="2615941"/>
              <a:ext cx="1" cy="290772"/>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0B9F8222-C55E-4A88-AFB8-A3618F04A601}"/>
                </a:ext>
              </a:extLst>
            </p:cNvPr>
            <p:cNvCxnSpPr>
              <a:stCxn id="12" idx="2"/>
            </p:cNvCxnSpPr>
            <p:nvPr/>
          </p:nvCxnSpPr>
          <p:spPr>
            <a:xfrm flipH="1">
              <a:off x="7094316" y="3429000"/>
              <a:ext cx="1" cy="19050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CD827E15-DDE9-47D5-B814-75D092AF7975}"/>
                </a:ext>
              </a:extLst>
            </p:cNvPr>
            <p:cNvCxnSpPr>
              <a:cxnSpLocks/>
              <a:stCxn id="13" idx="2"/>
            </p:cNvCxnSpPr>
            <p:nvPr/>
          </p:nvCxnSpPr>
          <p:spPr>
            <a:xfrm>
              <a:off x="10279402" y="3429000"/>
              <a:ext cx="0" cy="15983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BD952973-298F-4E9B-BDD6-BD746C6E6082}"/>
                </a:ext>
              </a:extLst>
            </p:cNvPr>
            <p:cNvCxnSpPr/>
            <p:nvPr/>
          </p:nvCxnSpPr>
          <p:spPr>
            <a:xfrm>
              <a:off x="7327856" y="3619500"/>
              <a:ext cx="835069"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35CF48EB-AFAC-4D05-B2D3-DF87559BB94B}"/>
                </a:ext>
              </a:extLst>
            </p:cNvPr>
            <p:cNvCxnSpPr>
              <a:cxnSpLocks/>
            </p:cNvCxnSpPr>
            <p:nvPr/>
          </p:nvCxnSpPr>
          <p:spPr>
            <a:xfrm flipH="1">
              <a:off x="6204371" y="3619500"/>
              <a:ext cx="1123485"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6E77A225-46E1-4D6D-BF00-DA1B30F8DE21}"/>
                </a:ext>
              </a:extLst>
            </p:cNvPr>
            <p:cNvCxnSpPr>
              <a:cxnSpLocks/>
            </p:cNvCxnSpPr>
            <p:nvPr/>
          </p:nvCxnSpPr>
          <p:spPr>
            <a:xfrm flipH="1">
              <a:off x="9453252" y="3588830"/>
              <a:ext cx="767955"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C3E9135D-DB2C-4878-88F5-8AEEBC274224}"/>
                </a:ext>
              </a:extLst>
            </p:cNvPr>
            <p:cNvCxnSpPr>
              <a:cxnSpLocks/>
            </p:cNvCxnSpPr>
            <p:nvPr/>
          </p:nvCxnSpPr>
          <p:spPr>
            <a:xfrm>
              <a:off x="10221206" y="3588830"/>
              <a:ext cx="859499"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B0FA7140-B71C-421D-9236-74D9669C6213}"/>
                </a:ext>
              </a:extLst>
            </p:cNvPr>
            <p:cNvCxnSpPr>
              <a:cxnSpLocks/>
              <a:endCxn id="14" idx="0"/>
            </p:cNvCxnSpPr>
            <p:nvPr/>
          </p:nvCxnSpPr>
          <p:spPr>
            <a:xfrm>
              <a:off x="6204371" y="3619500"/>
              <a:ext cx="0" cy="377222"/>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A35F5137-DCF8-4458-84FC-A5E9A7DEE1FC}"/>
                </a:ext>
              </a:extLst>
            </p:cNvPr>
            <p:cNvCxnSpPr>
              <a:cxnSpLocks/>
              <a:endCxn id="20" idx="0"/>
            </p:cNvCxnSpPr>
            <p:nvPr/>
          </p:nvCxnSpPr>
          <p:spPr>
            <a:xfrm>
              <a:off x="8162925" y="3619500"/>
              <a:ext cx="0" cy="379688"/>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67967197-D1AE-4D23-9C0E-AFC2E418EDF2}"/>
                </a:ext>
              </a:extLst>
            </p:cNvPr>
            <p:cNvCxnSpPr>
              <a:cxnSpLocks/>
              <a:endCxn id="18" idx="0"/>
            </p:cNvCxnSpPr>
            <p:nvPr/>
          </p:nvCxnSpPr>
          <p:spPr>
            <a:xfrm>
              <a:off x="9453252" y="3588830"/>
              <a:ext cx="1" cy="403890"/>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DACD9059-7140-4860-9AB1-FE88E74FDDAB}"/>
                </a:ext>
              </a:extLst>
            </p:cNvPr>
            <p:cNvCxnSpPr>
              <a:cxnSpLocks/>
              <a:endCxn id="19" idx="0"/>
            </p:cNvCxnSpPr>
            <p:nvPr/>
          </p:nvCxnSpPr>
          <p:spPr>
            <a:xfrm>
              <a:off x="11080706" y="3588830"/>
              <a:ext cx="0" cy="401271"/>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559D6A26-91EC-4003-B18F-859F60707FDF}"/>
                </a:ext>
              </a:extLst>
            </p:cNvPr>
            <p:cNvCxnSpPr>
              <a:stCxn id="20" idx="2"/>
            </p:cNvCxnSpPr>
            <p:nvPr/>
          </p:nvCxnSpPr>
          <p:spPr>
            <a:xfrm flipH="1">
              <a:off x="8162924" y="4521475"/>
              <a:ext cx="1" cy="202925"/>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D45BD1CD-C873-4248-BACA-F95835D2F67E}"/>
                </a:ext>
              </a:extLst>
            </p:cNvPr>
            <p:cNvCxnSpPr>
              <a:cxnSpLocks/>
            </p:cNvCxnSpPr>
            <p:nvPr/>
          </p:nvCxnSpPr>
          <p:spPr>
            <a:xfrm>
              <a:off x="8162924" y="4724400"/>
              <a:ext cx="940595" cy="0"/>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2C583C17-07A9-42E2-8025-ADB7ACC74546}"/>
                </a:ext>
              </a:extLst>
            </p:cNvPr>
            <p:cNvCxnSpPr>
              <a:cxnSpLocks/>
            </p:cNvCxnSpPr>
            <p:nvPr/>
          </p:nvCxnSpPr>
          <p:spPr>
            <a:xfrm flipH="1" flipV="1">
              <a:off x="7327856" y="4724399"/>
              <a:ext cx="835069" cy="1"/>
            </a:xfrm>
            <a:prstGeom prst="line">
              <a:avLst/>
            </a:prstGeom>
            <a:ln>
              <a:solidFill>
                <a:schemeClr val="bg1">
                  <a:lumMod val="75000"/>
                </a:schemeClr>
              </a:solidFill>
            </a:ln>
          </p:spPr>
          <p:style>
            <a:lnRef idx="3">
              <a:schemeClr val="dk1"/>
            </a:lnRef>
            <a:fillRef idx="0">
              <a:schemeClr val="dk1"/>
            </a:fillRef>
            <a:effectRef idx="2">
              <a:schemeClr val="dk1"/>
            </a:effectRef>
            <a:fontRef idx="minor">
              <a:schemeClr val="tx1"/>
            </a:fontRef>
          </p:style>
        </p:cxnSp>
        <p:cxnSp>
          <p:nvCxnSpPr>
            <p:cNvPr id="85" name="Straight Arrow Connector 84">
              <a:extLst>
                <a:ext uri="{FF2B5EF4-FFF2-40B4-BE49-F238E27FC236}">
                  <a16:creationId xmlns:a16="http://schemas.microsoft.com/office/drawing/2014/main" id="{AAAD2576-8B09-4841-A2AF-C497DDFD97E6}"/>
                </a:ext>
              </a:extLst>
            </p:cNvPr>
            <p:cNvCxnSpPr>
              <a:cxnSpLocks/>
              <a:endCxn id="16" idx="0"/>
            </p:cNvCxnSpPr>
            <p:nvPr/>
          </p:nvCxnSpPr>
          <p:spPr>
            <a:xfrm>
              <a:off x="7327856" y="4724399"/>
              <a:ext cx="1" cy="197577"/>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DDF519FC-57F7-4D81-9586-495F30071C1D}"/>
                </a:ext>
              </a:extLst>
            </p:cNvPr>
            <p:cNvCxnSpPr>
              <a:endCxn id="17" idx="0"/>
            </p:cNvCxnSpPr>
            <p:nvPr/>
          </p:nvCxnSpPr>
          <p:spPr>
            <a:xfrm>
              <a:off x="9103519" y="4724399"/>
              <a:ext cx="1" cy="200966"/>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D9B00B8C-8B47-4071-B6B7-1D316B113BA8}"/>
                </a:ext>
              </a:extLst>
            </p:cNvPr>
            <p:cNvCxnSpPr>
              <a:cxnSpLocks/>
            </p:cNvCxnSpPr>
            <p:nvPr/>
          </p:nvCxnSpPr>
          <p:spPr>
            <a:xfrm flipH="1">
              <a:off x="8963025" y="1397924"/>
              <a:ext cx="409575" cy="58327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1" name="TextBox 100">
              <a:extLst>
                <a:ext uri="{FF2B5EF4-FFF2-40B4-BE49-F238E27FC236}">
                  <a16:creationId xmlns:a16="http://schemas.microsoft.com/office/drawing/2014/main" id="{5A907AF4-F329-4C32-AA88-B0A9490C7318}"/>
                </a:ext>
              </a:extLst>
            </p:cNvPr>
            <p:cNvSpPr txBox="1"/>
            <p:nvPr/>
          </p:nvSpPr>
          <p:spPr>
            <a:xfrm>
              <a:off x="8894409" y="1029408"/>
              <a:ext cx="1684163" cy="408546"/>
            </a:xfrm>
            <a:prstGeom prst="rect">
              <a:avLst/>
            </a:prstGeom>
            <a:noFill/>
          </p:spPr>
          <p:txBody>
            <a:bodyPr wrap="square" rtlCol="0">
              <a:spAutoFit/>
            </a:bodyPr>
            <a:lstStyle/>
            <a:p>
              <a:r>
                <a:rPr lang="en-US" dirty="0">
                  <a:solidFill>
                    <a:schemeClr val="accent5">
                      <a:lumMod val="75000"/>
                    </a:schemeClr>
                  </a:solidFill>
                  <a:latin typeface="Microsoft PhagsPa" panose="020B0502040204020203" pitchFamily="34" charset="0"/>
                </a:rPr>
                <a:t>Root node</a:t>
              </a:r>
            </a:p>
          </p:txBody>
        </p:sp>
        <p:cxnSp>
          <p:nvCxnSpPr>
            <p:cNvPr id="105" name="Straight Arrow Connector 104">
              <a:extLst>
                <a:ext uri="{FF2B5EF4-FFF2-40B4-BE49-F238E27FC236}">
                  <a16:creationId xmlns:a16="http://schemas.microsoft.com/office/drawing/2014/main" id="{BDEB39F5-1CC4-43F0-AB7B-2F807C4F8E62}"/>
                </a:ext>
              </a:extLst>
            </p:cNvPr>
            <p:cNvCxnSpPr>
              <a:cxnSpLocks/>
            </p:cNvCxnSpPr>
            <p:nvPr/>
          </p:nvCxnSpPr>
          <p:spPr>
            <a:xfrm flipH="1">
              <a:off x="7754947" y="3132274"/>
              <a:ext cx="559980" cy="163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4D6BF45-6848-4C68-B1BC-BCA5D8E6E58A}"/>
                </a:ext>
              </a:extLst>
            </p:cNvPr>
            <p:cNvCxnSpPr>
              <a:cxnSpLocks/>
            </p:cNvCxnSpPr>
            <p:nvPr/>
          </p:nvCxnSpPr>
          <p:spPr>
            <a:xfrm flipH="1">
              <a:off x="8314928" y="3167856"/>
              <a:ext cx="250682" cy="8222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5C085EA-DC3E-400D-A9C5-011D3AC5D244}"/>
                </a:ext>
              </a:extLst>
            </p:cNvPr>
            <p:cNvCxnSpPr>
              <a:cxnSpLocks/>
            </p:cNvCxnSpPr>
            <p:nvPr/>
          </p:nvCxnSpPr>
          <p:spPr>
            <a:xfrm>
              <a:off x="8819124" y="3132274"/>
              <a:ext cx="843239" cy="163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F9B81CEC-824C-49EB-9CDA-9DDAE26DEBDF}"/>
                </a:ext>
              </a:extLst>
            </p:cNvPr>
            <p:cNvSpPr txBox="1"/>
            <p:nvPr/>
          </p:nvSpPr>
          <p:spPr>
            <a:xfrm>
              <a:off x="7727244" y="2736354"/>
              <a:ext cx="1982699" cy="408546"/>
            </a:xfrm>
            <a:prstGeom prst="rect">
              <a:avLst/>
            </a:prstGeom>
            <a:noFill/>
          </p:spPr>
          <p:txBody>
            <a:bodyPr wrap="square" rtlCol="0">
              <a:spAutoFit/>
            </a:bodyPr>
            <a:lstStyle/>
            <a:p>
              <a:r>
                <a:rPr lang="en-US" dirty="0">
                  <a:solidFill>
                    <a:schemeClr val="accent2">
                      <a:lumMod val="75000"/>
                    </a:schemeClr>
                  </a:solidFill>
                  <a:latin typeface="Microsoft PhagsPa" panose="020B0502040204020203" pitchFamily="34" charset="0"/>
                </a:rPr>
                <a:t>Internal nodes</a:t>
              </a:r>
            </a:p>
          </p:txBody>
        </p:sp>
        <p:sp>
          <p:nvSpPr>
            <p:cNvPr id="126" name="Oval 125">
              <a:extLst>
                <a:ext uri="{FF2B5EF4-FFF2-40B4-BE49-F238E27FC236}">
                  <a16:creationId xmlns:a16="http://schemas.microsoft.com/office/drawing/2014/main" id="{377994CD-79F1-4677-9110-AC1A6B005B88}"/>
                </a:ext>
              </a:extLst>
            </p:cNvPr>
            <p:cNvSpPr/>
            <p:nvPr/>
          </p:nvSpPr>
          <p:spPr>
            <a:xfrm>
              <a:off x="8039100" y="4629150"/>
              <a:ext cx="275801" cy="197568"/>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AB3801D-0F5B-4B19-9A6D-4132938AEA74}"/>
                </a:ext>
              </a:extLst>
            </p:cNvPr>
            <p:cNvSpPr/>
            <p:nvPr/>
          </p:nvSpPr>
          <p:spPr>
            <a:xfrm>
              <a:off x="6954113" y="3508914"/>
              <a:ext cx="275801" cy="197568"/>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372F96D9-B362-418B-BF1B-60493A418348}"/>
                </a:ext>
              </a:extLst>
            </p:cNvPr>
            <p:cNvSpPr/>
            <p:nvPr/>
          </p:nvSpPr>
          <p:spPr>
            <a:xfrm>
              <a:off x="8517323" y="2504767"/>
              <a:ext cx="275801" cy="197568"/>
            </a:xfrm>
            <a:prstGeom prst="ellips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F1FE405-A23A-483C-B839-7510C08CC49D}"/>
              </a:ext>
            </a:extLst>
          </p:cNvPr>
          <p:cNvSpPr txBox="1"/>
          <p:nvPr/>
        </p:nvSpPr>
        <p:spPr>
          <a:xfrm>
            <a:off x="521084" y="637706"/>
            <a:ext cx="4985640" cy="830997"/>
          </a:xfrm>
          <a:prstGeom prst="rect">
            <a:avLst/>
          </a:prstGeom>
          <a:noFill/>
        </p:spPr>
        <p:txBody>
          <a:bodyPr wrap="square" rtlCol="0">
            <a:spAutoFit/>
          </a:bodyPr>
          <a:lstStyle/>
          <a:p>
            <a:pPr algn="ctr"/>
            <a:r>
              <a:rPr lang="en-US" sz="4800" b="1" dirty="0">
                <a:latin typeface="Century Gothic" panose="020B0502020202020204" pitchFamily="34" charset="0"/>
              </a:rPr>
              <a:t>Decision Trees</a:t>
            </a:r>
          </a:p>
        </p:txBody>
      </p:sp>
      <p:sp>
        <p:nvSpPr>
          <p:cNvPr id="15" name="TextBox 14">
            <a:extLst>
              <a:ext uri="{FF2B5EF4-FFF2-40B4-BE49-F238E27FC236}">
                <a16:creationId xmlns:a16="http://schemas.microsoft.com/office/drawing/2014/main" id="{98AD2649-A41D-4DD1-9C91-190766FA1CD0}"/>
              </a:ext>
            </a:extLst>
          </p:cNvPr>
          <p:cNvSpPr txBox="1"/>
          <p:nvPr/>
        </p:nvSpPr>
        <p:spPr>
          <a:xfrm>
            <a:off x="6751079" y="5150290"/>
            <a:ext cx="4615785" cy="1277273"/>
          </a:xfrm>
          <a:prstGeom prst="rect">
            <a:avLst/>
          </a:prstGeom>
          <a:noFill/>
        </p:spPr>
        <p:txBody>
          <a:bodyPr wrap="square" rtlCol="0">
            <a:spAutoFit/>
          </a:bodyPr>
          <a:lstStyle/>
          <a:p>
            <a:pPr marL="800100" lvl="1" indent="-342900">
              <a:buFont typeface="Arial" panose="020B0604020202020204" pitchFamily="34" charset="0"/>
              <a:buChar char="•"/>
            </a:pPr>
            <a:r>
              <a:rPr lang="en-US" dirty="0">
                <a:latin typeface="Microsoft PhagsPa" panose="020B0502040204020203" pitchFamily="34" charset="0"/>
              </a:rPr>
              <a:t>Number of branching on the longest path</a:t>
            </a:r>
            <a:endParaRPr lang="en-US" sz="2000" dirty="0">
              <a:latin typeface="Microsoft PhagsPa" panose="020B0502040204020203" pitchFamily="34" charset="0"/>
            </a:endParaRPr>
          </a:p>
          <a:p>
            <a:pPr marL="800100" lvl="1" indent="-342900">
              <a:lnSpc>
                <a:spcPct val="150000"/>
              </a:lnSpc>
              <a:buFont typeface="Arial" panose="020B0604020202020204" pitchFamily="34" charset="0"/>
              <a:buChar char="•"/>
            </a:pPr>
            <a:r>
              <a:rPr lang="en-US" dirty="0">
                <a:latin typeface="Microsoft PhagsPa" panose="020B0502040204020203" pitchFamily="34" charset="0"/>
              </a:rPr>
              <a:t>This has tree depth = 3</a:t>
            </a:r>
          </a:p>
          <a:p>
            <a:endParaRPr lang="en-US" sz="1400" dirty="0"/>
          </a:p>
        </p:txBody>
      </p:sp>
      <p:sp>
        <p:nvSpPr>
          <p:cNvPr id="21" name="TextBox 20">
            <a:extLst>
              <a:ext uri="{FF2B5EF4-FFF2-40B4-BE49-F238E27FC236}">
                <a16:creationId xmlns:a16="http://schemas.microsoft.com/office/drawing/2014/main" id="{93CD4228-A0E9-4D73-812A-966C1E91FE80}"/>
              </a:ext>
            </a:extLst>
          </p:cNvPr>
          <p:cNvSpPr txBox="1"/>
          <p:nvPr/>
        </p:nvSpPr>
        <p:spPr>
          <a:xfrm>
            <a:off x="6375258" y="4120019"/>
            <a:ext cx="5346370" cy="707886"/>
          </a:xfrm>
          <a:prstGeom prst="rect">
            <a:avLst/>
          </a:prstGeom>
          <a:noFill/>
        </p:spPr>
        <p:txBody>
          <a:bodyPr wrap="square" rtlCol="0">
            <a:spAutoFit/>
          </a:bodyPr>
          <a:lstStyle/>
          <a:p>
            <a:pPr algn="ctr"/>
            <a:r>
              <a:rPr lang="en-US" sz="4000" b="1" dirty="0">
                <a:latin typeface="Century Gothic" panose="020B0502020202020204" pitchFamily="34" charset="0"/>
              </a:rPr>
              <a:t>Tree Depth</a:t>
            </a:r>
          </a:p>
        </p:txBody>
      </p:sp>
      <p:grpSp>
        <p:nvGrpSpPr>
          <p:cNvPr id="27" name="Group 26">
            <a:extLst>
              <a:ext uri="{FF2B5EF4-FFF2-40B4-BE49-F238E27FC236}">
                <a16:creationId xmlns:a16="http://schemas.microsoft.com/office/drawing/2014/main" id="{23FC8CF3-2FA1-4C47-BAC1-35D49A90C253}"/>
              </a:ext>
            </a:extLst>
          </p:cNvPr>
          <p:cNvGrpSpPr/>
          <p:nvPr/>
        </p:nvGrpSpPr>
        <p:grpSpPr>
          <a:xfrm>
            <a:off x="6174274" y="353863"/>
            <a:ext cx="5858834" cy="814073"/>
            <a:chOff x="6178799" y="218979"/>
            <a:chExt cx="5858834" cy="814073"/>
          </a:xfrm>
        </p:grpSpPr>
        <p:sp>
          <p:nvSpPr>
            <p:cNvPr id="25" name="Rectangle 24">
              <a:extLst>
                <a:ext uri="{FF2B5EF4-FFF2-40B4-BE49-F238E27FC236}">
                  <a16:creationId xmlns:a16="http://schemas.microsoft.com/office/drawing/2014/main" id="{5C37D316-FA82-4996-B940-2917438D31D9}"/>
                </a:ext>
              </a:extLst>
            </p:cNvPr>
            <p:cNvSpPr/>
            <p:nvPr/>
          </p:nvSpPr>
          <p:spPr>
            <a:xfrm>
              <a:off x="6178799" y="218979"/>
              <a:ext cx="5858834" cy="81407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A36766-6B8F-477B-B976-4C7A505B08B0}"/>
                </a:ext>
              </a:extLst>
            </p:cNvPr>
            <p:cNvSpPr/>
            <p:nvPr/>
          </p:nvSpPr>
          <p:spPr>
            <a:xfrm>
              <a:off x="6673712" y="318492"/>
              <a:ext cx="4779568" cy="615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EAB187A-AA1A-4C82-925E-874DC7F4D618}"/>
                </a:ext>
              </a:extLst>
            </p:cNvPr>
            <p:cNvSpPr txBox="1"/>
            <p:nvPr/>
          </p:nvSpPr>
          <p:spPr>
            <a:xfrm>
              <a:off x="6908133" y="255213"/>
              <a:ext cx="4280561" cy="707886"/>
            </a:xfrm>
            <a:prstGeom prst="rect">
              <a:avLst/>
            </a:prstGeom>
            <a:noFill/>
          </p:spPr>
          <p:txBody>
            <a:bodyPr wrap="square" rtlCol="0">
              <a:spAutoFit/>
            </a:bodyPr>
            <a:lstStyle/>
            <a:p>
              <a:pPr algn="ctr"/>
              <a:r>
                <a:rPr lang="en-US" sz="4000" b="1" dirty="0">
                  <a:latin typeface="Century Gothic" panose="020B0502020202020204" pitchFamily="34" charset="0"/>
                </a:rPr>
                <a:t>Basic Structure </a:t>
              </a:r>
            </a:p>
          </p:txBody>
        </p:sp>
      </p:grpSp>
      <p:sp>
        <p:nvSpPr>
          <p:cNvPr id="5" name="Rectangle 4">
            <a:extLst>
              <a:ext uri="{FF2B5EF4-FFF2-40B4-BE49-F238E27FC236}">
                <a16:creationId xmlns:a16="http://schemas.microsoft.com/office/drawing/2014/main" id="{79B8EBC4-A94F-41D0-A49C-F255B5BE2AB0}"/>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292620"/>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D4DC817-E74B-4E3D-9824-FAF814B7874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653" b="30556"/>
          <a:stretch/>
        </p:blipFill>
        <p:spPr>
          <a:xfrm>
            <a:off x="0" y="3217334"/>
            <a:ext cx="12192000" cy="3640666"/>
          </a:xfrm>
          <a:prstGeom prst="rect">
            <a:avLst/>
          </a:prstGeom>
        </p:spPr>
      </p:pic>
      <p:sp>
        <p:nvSpPr>
          <p:cNvPr id="12" name="Rectangle 11">
            <a:extLst>
              <a:ext uri="{FF2B5EF4-FFF2-40B4-BE49-F238E27FC236}">
                <a16:creationId xmlns:a16="http://schemas.microsoft.com/office/drawing/2014/main" id="{45F65A5E-B6BE-40A9-B542-C7A1C09DF0F4}"/>
              </a:ext>
            </a:extLst>
          </p:cNvPr>
          <p:cNvSpPr/>
          <p:nvPr/>
        </p:nvSpPr>
        <p:spPr>
          <a:xfrm>
            <a:off x="385762" y="334834"/>
            <a:ext cx="11420475" cy="3640666"/>
          </a:xfrm>
          <a:prstGeom prst="rect">
            <a:avLst/>
          </a:prstGeom>
          <a:solidFill>
            <a:srgbClr val="D8C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97F44-7F46-41D9-9D2C-F73A2E0A91B9}"/>
              </a:ext>
            </a:extLst>
          </p:cNvPr>
          <p:cNvSpPr>
            <a:spLocks noGrp="1"/>
          </p:cNvSpPr>
          <p:nvPr>
            <p:ph idx="1"/>
          </p:nvPr>
        </p:nvSpPr>
        <p:spPr>
          <a:xfrm>
            <a:off x="8701136" y="614460"/>
            <a:ext cx="3105102" cy="3361039"/>
          </a:xfrm>
        </p:spPr>
        <p:txBody>
          <a:bodyPr>
            <a:normAutofit/>
          </a:bodyPr>
          <a:lstStyle/>
          <a:p>
            <a:pPr marL="457200" lvl="1" indent="0">
              <a:buNone/>
            </a:pPr>
            <a:r>
              <a:rPr lang="en-US" sz="2000" b="1" dirty="0">
                <a:latin typeface="Microsoft PhagsPa" panose="020B0502040204020203" pitchFamily="34" charset="0"/>
              </a:rPr>
              <a:t>2. 	Regression Tree</a:t>
            </a:r>
          </a:p>
          <a:p>
            <a:pPr lvl="2"/>
            <a:r>
              <a:rPr lang="en-US" sz="1800" dirty="0">
                <a:latin typeface="Microsoft PhagsPa" panose="020B0502040204020203" pitchFamily="34" charset="0"/>
              </a:rPr>
              <a:t>Predicts numbers</a:t>
            </a:r>
          </a:p>
          <a:p>
            <a:pPr lvl="2"/>
            <a:endParaRPr lang="en-US" sz="1800" dirty="0">
              <a:latin typeface="Microsoft PhagsPa" panose="020B0502040204020203" pitchFamily="34" charset="0"/>
            </a:endParaRPr>
          </a:p>
          <a:p>
            <a:pPr marL="914400" lvl="2" indent="0">
              <a:buNone/>
            </a:pPr>
            <a:endParaRPr lang="en-US" sz="1800" dirty="0">
              <a:latin typeface="Microsoft PhagsPa" panose="020B0502040204020203" pitchFamily="34" charset="0"/>
            </a:endParaRPr>
          </a:p>
          <a:p>
            <a:pPr lvl="2"/>
            <a:r>
              <a:rPr lang="en-US" sz="1800" dirty="0">
                <a:latin typeface="Microsoft PhagsPa" panose="020B0502040204020203" pitchFamily="34" charset="0"/>
              </a:rPr>
              <a:t>Ex: Yield, Height</a:t>
            </a:r>
          </a:p>
          <a:p>
            <a:pPr lvl="2"/>
            <a:endParaRPr lang="en-US" sz="1800" dirty="0">
              <a:latin typeface="Microsoft PhagsPa" panose="020B0502040204020203" pitchFamily="34" charset="0"/>
            </a:endParaRPr>
          </a:p>
          <a:p>
            <a:pPr lvl="2"/>
            <a:r>
              <a:rPr lang="en-US" sz="1800" dirty="0">
                <a:latin typeface="Microsoft PhagsPa" panose="020B0502040204020203" pitchFamily="34" charset="0"/>
              </a:rPr>
              <a:t>Note: Variables can be used multiple times</a:t>
            </a:r>
          </a:p>
        </p:txBody>
      </p:sp>
      <p:pic>
        <p:nvPicPr>
          <p:cNvPr id="4" name="Picture 3">
            <a:extLst>
              <a:ext uri="{FF2B5EF4-FFF2-40B4-BE49-F238E27FC236}">
                <a16:creationId xmlns:a16="http://schemas.microsoft.com/office/drawing/2014/main" id="{4B9390F9-81D0-4224-810F-1B03C977381F}"/>
              </a:ext>
            </a:extLst>
          </p:cNvPr>
          <p:cNvPicPr>
            <a:picLocks noChangeAspect="1"/>
          </p:cNvPicPr>
          <p:nvPr/>
        </p:nvPicPr>
        <p:blipFill>
          <a:blip r:embed="rId4"/>
          <a:stretch>
            <a:fillRect/>
          </a:stretch>
        </p:blipFill>
        <p:spPr>
          <a:xfrm>
            <a:off x="6405755" y="1545290"/>
            <a:ext cx="3185099" cy="2110372"/>
          </a:xfrm>
          <a:prstGeom prst="rect">
            <a:avLst/>
          </a:prstGeom>
        </p:spPr>
      </p:pic>
      <p:sp>
        <p:nvSpPr>
          <p:cNvPr id="5" name="TextBox 4">
            <a:extLst>
              <a:ext uri="{FF2B5EF4-FFF2-40B4-BE49-F238E27FC236}">
                <a16:creationId xmlns:a16="http://schemas.microsoft.com/office/drawing/2014/main" id="{8E072740-B8D0-4A77-8847-03F9E1CF5F6B}"/>
              </a:ext>
            </a:extLst>
          </p:cNvPr>
          <p:cNvSpPr txBox="1"/>
          <p:nvPr/>
        </p:nvSpPr>
        <p:spPr>
          <a:xfrm>
            <a:off x="2703080" y="643407"/>
            <a:ext cx="4095750" cy="1785104"/>
          </a:xfrm>
          <a:prstGeom prst="rect">
            <a:avLst/>
          </a:prstGeom>
          <a:noFill/>
        </p:spPr>
        <p:txBody>
          <a:bodyPr wrap="square" rtlCol="0">
            <a:spAutoFit/>
          </a:bodyPr>
          <a:lstStyle/>
          <a:p>
            <a:pPr lvl="1"/>
            <a:r>
              <a:rPr lang="en-US" sz="2000" b="1" dirty="0">
                <a:latin typeface="Microsoft PhagsPa" panose="020B0502040204020203" pitchFamily="34" charset="0"/>
              </a:rPr>
              <a:t>1</a:t>
            </a:r>
            <a:r>
              <a:rPr lang="en-US" sz="2000" dirty="0">
                <a:latin typeface="Microsoft PhagsPa" panose="020B0502040204020203" pitchFamily="34" charset="0"/>
              </a:rPr>
              <a:t>. 	</a:t>
            </a:r>
            <a:r>
              <a:rPr lang="en-US" sz="2000" b="1" dirty="0">
                <a:latin typeface="Microsoft PhagsPa" panose="020B0502040204020203" pitchFamily="34" charset="0"/>
              </a:rPr>
              <a:t>Classification Tree</a:t>
            </a:r>
          </a:p>
          <a:p>
            <a:pPr marL="1200150" lvl="2" indent="-285750">
              <a:buFont typeface="Arial" panose="020B0604020202020204" pitchFamily="34" charset="0"/>
              <a:buChar char="•"/>
            </a:pPr>
            <a:r>
              <a:rPr lang="en-US" dirty="0">
                <a:latin typeface="Microsoft PhagsPa" panose="020B0502040204020203" pitchFamily="34" charset="0"/>
              </a:rPr>
              <a:t>Predicts class</a:t>
            </a:r>
          </a:p>
          <a:p>
            <a:pPr marL="1200150" lvl="2" indent="-285750">
              <a:buFont typeface="Arial" panose="020B0604020202020204" pitchFamily="34" charset="0"/>
              <a:buChar char="•"/>
            </a:pPr>
            <a:endParaRPr lang="en-US" dirty="0">
              <a:latin typeface="Microsoft PhagsPa" panose="020B0502040204020203" pitchFamily="34" charset="0"/>
            </a:endParaRPr>
          </a:p>
          <a:p>
            <a:pPr lvl="2"/>
            <a:endParaRPr lang="en-US" dirty="0">
              <a:latin typeface="Microsoft PhagsPa" panose="020B0502040204020203" pitchFamily="34" charset="0"/>
            </a:endParaRPr>
          </a:p>
          <a:p>
            <a:pPr lvl="2"/>
            <a:endParaRPr lang="en-US" dirty="0">
              <a:latin typeface="Microsoft PhagsPa" panose="020B0502040204020203" pitchFamily="34" charset="0"/>
            </a:endParaRPr>
          </a:p>
          <a:p>
            <a:pPr marL="1200150" lvl="2" indent="-285750">
              <a:buFont typeface="Arial" panose="020B0604020202020204" pitchFamily="34" charset="0"/>
              <a:buChar char="•"/>
            </a:pPr>
            <a:r>
              <a:rPr lang="en-US" dirty="0">
                <a:latin typeface="Microsoft PhagsPa" panose="020B0502040204020203" pitchFamily="34" charset="0"/>
              </a:rPr>
              <a:t>Ex: Type of flower</a:t>
            </a:r>
          </a:p>
        </p:txBody>
      </p:sp>
      <p:grpSp>
        <p:nvGrpSpPr>
          <p:cNvPr id="18" name="Group 17">
            <a:extLst>
              <a:ext uri="{FF2B5EF4-FFF2-40B4-BE49-F238E27FC236}">
                <a16:creationId xmlns:a16="http://schemas.microsoft.com/office/drawing/2014/main" id="{F2120300-5BB5-4C7D-9B6D-0154ABEC01B2}"/>
              </a:ext>
            </a:extLst>
          </p:cNvPr>
          <p:cNvGrpSpPr/>
          <p:nvPr/>
        </p:nvGrpSpPr>
        <p:grpSpPr>
          <a:xfrm>
            <a:off x="465604" y="1545290"/>
            <a:ext cx="3158706" cy="2110372"/>
            <a:chOff x="6187133" y="1443168"/>
            <a:chExt cx="3358732" cy="2080180"/>
          </a:xfrm>
        </p:grpSpPr>
        <p:sp>
          <p:nvSpPr>
            <p:cNvPr id="17" name="Rectangle 16">
              <a:extLst>
                <a:ext uri="{FF2B5EF4-FFF2-40B4-BE49-F238E27FC236}">
                  <a16:creationId xmlns:a16="http://schemas.microsoft.com/office/drawing/2014/main" id="{5CC3B3DB-AB87-40B9-8B10-3EFB4CCB4795}"/>
                </a:ext>
              </a:extLst>
            </p:cNvPr>
            <p:cNvSpPr/>
            <p:nvPr/>
          </p:nvSpPr>
          <p:spPr>
            <a:xfrm>
              <a:off x="6187133" y="1443168"/>
              <a:ext cx="3358732" cy="208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546F5D3-30F6-4208-BF44-B180E37BFB83}"/>
                </a:ext>
              </a:extLst>
            </p:cNvPr>
            <p:cNvPicPr>
              <a:picLocks noChangeAspect="1"/>
            </p:cNvPicPr>
            <p:nvPr/>
          </p:nvPicPr>
          <p:blipFill>
            <a:blip r:embed="rId5"/>
            <a:stretch>
              <a:fillRect/>
            </a:stretch>
          </p:blipFill>
          <p:spPr>
            <a:xfrm>
              <a:off x="6252657" y="1705206"/>
              <a:ext cx="3227684" cy="1564076"/>
            </a:xfrm>
            <a:prstGeom prst="rect">
              <a:avLst/>
            </a:prstGeom>
          </p:spPr>
        </p:pic>
      </p:grpSp>
      <p:sp>
        <p:nvSpPr>
          <p:cNvPr id="7" name="Rectangle 6">
            <a:extLst>
              <a:ext uri="{FF2B5EF4-FFF2-40B4-BE49-F238E27FC236}">
                <a16:creationId xmlns:a16="http://schemas.microsoft.com/office/drawing/2014/main" id="{74576C1B-124D-4428-AAB9-92D01684E731}"/>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F77371-FE68-4EA4-8E8C-09FD154A4392}"/>
              </a:ext>
            </a:extLst>
          </p:cNvPr>
          <p:cNvSpPr txBox="1"/>
          <p:nvPr/>
        </p:nvSpPr>
        <p:spPr>
          <a:xfrm>
            <a:off x="641769" y="423200"/>
            <a:ext cx="2152650" cy="1323439"/>
          </a:xfrm>
          <a:prstGeom prst="rect">
            <a:avLst/>
          </a:prstGeom>
          <a:noFill/>
        </p:spPr>
        <p:txBody>
          <a:bodyPr wrap="square" rtlCol="0">
            <a:spAutoFit/>
          </a:bodyPr>
          <a:lstStyle/>
          <a:p>
            <a:r>
              <a:rPr lang="en-US" sz="4000" b="1" dirty="0">
                <a:latin typeface="Century Gothic" panose="020B0502020202020204" pitchFamily="34" charset="0"/>
              </a:rPr>
              <a:t>Types:</a:t>
            </a:r>
          </a:p>
          <a:p>
            <a:endParaRPr lang="en-US" sz="4000" b="1" dirty="0">
              <a:latin typeface="Century Gothic" panose="020B0502020202020204" pitchFamily="34" charset="0"/>
            </a:endParaRPr>
          </a:p>
        </p:txBody>
      </p:sp>
    </p:spTree>
    <p:extLst>
      <p:ext uri="{BB962C8B-B14F-4D97-AF65-F5344CB8AC3E}">
        <p14:creationId xmlns:p14="http://schemas.microsoft.com/office/powerpoint/2010/main" val="1435948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1021BB-6972-6AA9-D340-0B947775FF60}"/>
              </a:ext>
            </a:extLst>
          </p:cNvPr>
          <p:cNvPicPr>
            <a:picLocks noChangeAspect="1"/>
          </p:cNvPicPr>
          <p:nvPr/>
        </p:nvPicPr>
        <p:blipFill>
          <a:blip r:embed="rId2"/>
          <a:stretch>
            <a:fillRect/>
          </a:stretch>
        </p:blipFill>
        <p:spPr>
          <a:xfrm>
            <a:off x="6755379" y="829147"/>
            <a:ext cx="4635740" cy="3071533"/>
          </a:xfrm>
          <a:prstGeom prst="rect">
            <a:avLst/>
          </a:prstGeom>
        </p:spPr>
      </p:pic>
      <p:sp>
        <p:nvSpPr>
          <p:cNvPr id="6" name="TextBox 5">
            <a:extLst>
              <a:ext uri="{FF2B5EF4-FFF2-40B4-BE49-F238E27FC236}">
                <a16:creationId xmlns:a16="http://schemas.microsoft.com/office/drawing/2014/main" id="{126C50CA-A687-B6BC-2EA3-EA1DC1F3F3D7}"/>
              </a:ext>
            </a:extLst>
          </p:cNvPr>
          <p:cNvSpPr txBox="1"/>
          <p:nvPr/>
        </p:nvSpPr>
        <p:spPr>
          <a:xfrm>
            <a:off x="591671" y="358817"/>
            <a:ext cx="5602941" cy="646331"/>
          </a:xfrm>
          <a:prstGeom prst="rect">
            <a:avLst/>
          </a:prstGeom>
          <a:noFill/>
        </p:spPr>
        <p:txBody>
          <a:bodyPr wrap="square" rtlCol="0">
            <a:spAutoFit/>
          </a:bodyPr>
          <a:lstStyle/>
          <a:p>
            <a:r>
              <a:rPr lang="en-US" sz="3600" b="1" dirty="0">
                <a:latin typeface="Century Gothic" panose="020B0502020202020204" pitchFamily="34" charset="0"/>
              </a:rPr>
              <a:t>Regression Tree (cont.)</a:t>
            </a:r>
          </a:p>
        </p:txBody>
      </p:sp>
      <p:pic>
        <p:nvPicPr>
          <p:cNvPr id="10" name="Picture 9">
            <a:extLst>
              <a:ext uri="{FF2B5EF4-FFF2-40B4-BE49-F238E27FC236}">
                <a16:creationId xmlns:a16="http://schemas.microsoft.com/office/drawing/2014/main" id="{B438FEAC-1F5B-E16F-CD41-ABE8EFB30114}"/>
              </a:ext>
            </a:extLst>
          </p:cNvPr>
          <p:cNvPicPr>
            <a:picLocks noChangeAspect="1"/>
          </p:cNvPicPr>
          <p:nvPr/>
        </p:nvPicPr>
        <p:blipFill>
          <a:blip r:embed="rId3"/>
          <a:stretch>
            <a:fillRect/>
          </a:stretch>
        </p:blipFill>
        <p:spPr>
          <a:xfrm>
            <a:off x="726141" y="1498436"/>
            <a:ext cx="1429030" cy="4638851"/>
          </a:xfrm>
          <a:prstGeom prst="rect">
            <a:avLst/>
          </a:prstGeom>
        </p:spPr>
      </p:pic>
      <p:sp>
        <p:nvSpPr>
          <p:cNvPr id="11" name="TextBox 10">
            <a:extLst>
              <a:ext uri="{FF2B5EF4-FFF2-40B4-BE49-F238E27FC236}">
                <a16:creationId xmlns:a16="http://schemas.microsoft.com/office/drawing/2014/main" id="{6C325B32-5F04-B5A3-2462-DFD0BF51B472}"/>
              </a:ext>
            </a:extLst>
          </p:cNvPr>
          <p:cNvSpPr txBox="1"/>
          <p:nvPr/>
        </p:nvSpPr>
        <p:spPr>
          <a:xfrm>
            <a:off x="2547377" y="1363965"/>
            <a:ext cx="3039035" cy="1015663"/>
          </a:xfrm>
          <a:prstGeom prst="rect">
            <a:avLst/>
          </a:prstGeom>
          <a:noFill/>
        </p:spPr>
        <p:txBody>
          <a:bodyPr wrap="square" rtlCol="0">
            <a:spAutoFit/>
          </a:bodyPr>
          <a:lstStyle/>
          <a:p>
            <a:r>
              <a:rPr lang="en-US" sz="2000" dirty="0">
                <a:latin typeface="Microsoft PhagsPa" panose="020B0502040204020203" pitchFamily="34" charset="0"/>
              </a:rPr>
              <a:t>Ex: Let’s use the first observation to predict the response!</a:t>
            </a:r>
          </a:p>
        </p:txBody>
      </p:sp>
      <p:sp>
        <p:nvSpPr>
          <p:cNvPr id="18" name="Arrow: Right 17">
            <a:extLst>
              <a:ext uri="{FF2B5EF4-FFF2-40B4-BE49-F238E27FC236}">
                <a16:creationId xmlns:a16="http://schemas.microsoft.com/office/drawing/2014/main" id="{4CF9B1E8-6B5A-2B64-CBD8-18F6713DA946}"/>
              </a:ext>
            </a:extLst>
          </p:cNvPr>
          <p:cNvSpPr/>
          <p:nvPr/>
        </p:nvSpPr>
        <p:spPr>
          <a:xfrm rot="20574497">
            <a:off x="2630801" y="3470483"/>
            <a:ext cx="3081827" cy="1030801"/>
          </a:xfrm>
          <a:prstGeom prst="rightArrow">
            <a:avLst>
              <a:gd name="adj1" fmla="val 34819"/>
              <a:gd name="adj2" fmla="val 54637"/>
            </a:avLst>
          </a:prstGeom>
          <a:solidFill>
            <a:srgbClr val="7093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FA5813B-5934-2793-D9A7-2CC7008F7855}"/>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670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B57CA9-D154-F8EA-B524-CBFB18C87FBE}"/>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86E2D51C-651B-E587-E180-97B90B334608}"/>
              </a:ext>
            </a:extLst>
          </p:cNvPr>
          <p:cNvGrpSpPr/>
          <p:nvPr/>
        </p:nvGrpSpPr>
        <p:grpSpPr>
          <a:xfrm>
            <a:off x="6918918" y="420708"/>
            <a:ext cx="4631138" cy="1076145"/>
            <a:chOff x="6296024" y="420708"/>
            <a:chExt cx="5716591" cy="1076145"/>
          </a:xfrm>
        </p:grpSpPr>
        <p:sp>
          <p:nvSpPr>
            <p:cNvPr id="15" name="Rectangle 14">
              <a:extLst>
                <a:ext uri="{FF2B5EF4-FFF2-40B4-BE49-F238E27FC236}">
                  <a16:creationId xmlns:a16="http://schemas.microsoft.com/office/drawing/2014/main" id="{C4CD7F84-518D-1D01-C2AB-114E8F7CD1C5}"/>
                </a:ext>
              </a:extLst>
            </p:cNvPr>
            <p:cNvSpPr/>
            <p:nvPr/>
          </p:nvSpPr>
          <p:spPr>
            <a:xfrm>
              <a:off x="6296024" y="420708"/>
              <a:ext cx="5716591" cy="10761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0B84BB-0FBD-62DA-9C04-35E95E6F77EC}"/>
                </a:ext>
              </a:extLst>
            </p:cNvPr>
            <p:cNvSpPr/>
            <p:nvPr/>
          </p:nvSpPr>
          <p:spPr>
            <a:xfrm>
              <a:off x="6477000" y="569388"/>
              <a:ext cx="5311778" cy="74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57DFAFAD-2044-C8CE-5528-665FF11CAA9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0797"/>
          <a:stretch/>
        </p:blipFill>
        <p:spPr>
          <a:xfrm>
            <a:off x="403222" y="759888"/>
            <a:ext cx="5159377" cy="3451747"/>
          </a:xfrm>
          <a:prstGeom prst="rect">
            <a:avLst/>
          </a:prstGeom>
        </p:spPr>
      </p:pic>
      <p:sp>
        <p:nvSpPr>
          <p:cNvPr id="2" name="Title 1">
            <a:extLst>
              <a:ext uri="{FF2B5EF4-FFF2-40B4-BE49-F238E27FC236}">
                <a16:creationId xmlns:a16="http://schemas.microsoft.com/office/drawing/2014/main" id="{ECE1932A-03D9-F26B-8CF4-20F1C049309B}"/>
              </a:ext>
            </a:extLst>
          </p:cNvPr>
          <p:cNvSpPr>
            <a:spLocks noGrp="1"/>
          </p:cNvSpPr>
          <p:nvPr>
            <p:ph type="title"/>
          </p:nvPr>
        </p:nvSpPr>
        <p:spPr>
          <a:xfrm>
            <a:off x="232168" y="3753115"/>
            <a:ext cx="5501483" cy="2028560"/>
          </a:xfrm>
        </p:spPr>
        <p:txBody>
          <a:bodyPr>
            <a:normAutofit/>
          </a:bodyPr>
          <a:lstStyle/>
          <a:p>
            <a:pPr algn="ctr"/>
            <a:r>
              <a:rPr lang="en-US" sz="5400" b="1" dirty="0">
                <a:latin typeface="Century Gothic" panose="020B0502020202020204" pitchFamily="34" charset="0"/>
              </a:rPr>
              <a:t>Problems with Decision Trees</a:t>
            </a:r>
          </a:p>
        </p:txBody>
      </p:sp>
      <p:sp>
        <p:nvSpPr>
          <p:cNvPr id="13" name="TextBox 12">
            <a:extLst>
              <a:ext uri="{FF2B5EF4-FFF2-40B4-BE49-F238E27FC236}">
                <a16:creationId xmlns:a16="http://schemas.microsoft.com/office/drawing/2014/main" id="{E30E4334-1A86-1D29-77CF-9EAF8EEC4685}"/>
              </a:ext>
            </a:extLst>
          </p:cNvPr>
          <p:cNvSpPr txBox="1"/>
          <p:nvPr/>
        </p:nvSpPr>
        <p:spPr>
          <a:xfrm>
            <a:off x="6744893" y="583779"/>
            <a:ext cx="4775992" cy="707886"/>
          </a:xfrm>
          <a:prstGeom prst="rect">
            <a:avLst/>
          </a:prstGeom>
          <a:noFill/>
        </p:spPr>
        <p:txBody>
          <a:bodyPr wrap="square" rtlCol="0">
            <a:spAutoFit/>
          </a:bodyPr>
          <a:lstStyle/>
          <a:p>
            <a:pPr algn="ctr"/>
            <a:r>
              <a:rPr lang="en-US" sz="4000" b="1" dirty="0">
                <a:latin typeface="Century Gothic" panose="020B0502020202020204" pitchFamily="34" charset="0"/>
              </a:rPr>
              <a:t>Problems</a:t>
            </a:r>
          </a:p>
        </p:txBody>
      </p:sp>
      <p:sp>
        <p:nvSpPr>
          <p:cNvPr id="14" name="TextBox 13">
            <a:extLst>
              <a:ext uri="{FF2B5EF4-FFF2-40B4-BE49-F238E27FC236}">
                <a16:creationId xmlns:a16="http://schemas.microsoft.com/office/drawing/2014/main" id="{253E96DF-BF94-9411-AF00-A0D58AE8E724}"/>
              </a:ext>
            </a:extLst>
          </p:cNvPr>
          <p:cNvSpPr txBox="1"/>
          <p:nvPr/>
        </p:nvSpPr>
        <p:spPr>
          <a:xfrm>
            <a:off x="7377746" y="1713992"/>
            <a:ext cx="39909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PhagsPa" panose="020B0502040204020203" pitchFamily="34" charset="0"/>
              </a:rPr>
              <a:t> </a:t>
            </a:r>
          </a:p>
          <a:p>
            <a:endParaRPr lang="en-US" dirty="0">
              <a:latin typeface="Microsoft PhagsPa" panose="020B0502040204020203" pitchFamily="34" charset="0"/>
            </a:endParaRPr>
          </a:p>
          <a:p>
            <a:endParaRPr lang="en-US" dirty="0">
              <a:latin typeface="Microsoft PhagsPa" panose="020B0502040204020203" pitchFamily="34" charset="0"/>
            </a:endParaRPr>
          </a:p>
          <a:p>
            <a:pPr marL="285750" indent="-285750">
              <a:buFont typeface="Arial" panose="020B0604020202020204" pitchFamily="34" charset="0"/>
              <a:buChar char="•"/>
            </a:pPr>
            <a:r>
              <a:rPr lang="en-US" dirty="0">
                <a:latin typeface="Microsoft PhagsPa" panose="020B0502040204020203" pitchFamily="34" charset="0"/>
              </a:rPr>
              <a:t>Susceptible to changes in the dataset</a:t>
            </a:r>
          </a:p>
        </p:txBody>
      </p:sp>
      <p:grpSp>
        <p:nvGrpSpPr>
          <p:cNvPr id="18" name="Group 17">
            <a:extLst>
              <a:ext uri="{FF2B5EF4-FFF2-40B4-BE49-F238E27FC236}">
                <a16:creationId xmlns:a16="http://schemas.microsoft.com/office/drawing/2014/main" id="{D1B62D6A-9CE4-90A2-CA1C-2A59E0932607}"/>
              </a:ext>
            </a:extLst>
          </p:cNvPr>
          <p:cNvGrpSpPr/>
          <p:nvPr/>
        </p:nvGrpSpPr>
        <p:grpSpPr>
          <a:xfrm>
            <a:off x="6918918" y="3532792"/>
            <a:ext cx="4631138" cy="1076145"/>
            <a:chOff x="6296024" y="420708"/>
            <a:chExt cx="5716591" cy="1076145"/>
          </a:xfrm>
        </p:grpSpPr>
        <p:sp>
          <p:nvSpPr>
            <p:cNvPr id="19" name="Rectangle 18">
              <a:extLst>
                <a:ext uri="{FF2B5EF4-FFF2-40B4-BE49-F238E27FC236}">
                  <a16:creationId xmlns:a16="http://schemas.microsoft.com/office/drawing/2014/main" id="{A2749139-EDB4-4279-6A3C-D54D46721782}"/>
                </a:ext>
              </a:extLst>
            </p:cNvPr>
            <p:cNvSpPr/>
            <p:nvPr/>
          </p:nvSpPr>
          <p:spPr>
            <a:xfrm>
              <a:off x="6296024" y="420708"/>
              <a:ext cx="5716591" cy="10761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DA95CEA-A3B8-D12C-E716-CB50AE66F146}"/>
                </a:ext>
              </a:extLst>
            </p:cNvPr>
            <p:cNvSpPr/>
            <p:nvPr/>
          </p:nvSpPr>
          <p:spPr>
            <a:xfrm>
              <a:off x="6477000" y="569388"/>
              <a:ext cx="5311778" cy="74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4B020C4F-C027-52E2-3BC5-41B6B43BB85B}"/>
              </a:ext>
            </a:extLst>
          </p:cNvPr>
          <p:cNvSpPr txBox="1"/>
          <p:nvPr/>
        </p:nvSpPr>
        <p:spPr>
          <a:xfrm>
            <a:off x="7313614" y="3716922"/>
            <a:ext cx="3638550" cy="707886"/>
          </a:xfrm>
          <a:prstGeom prst="rect">
            <a:avLst/>
          </a:prstGeom>
          <a:noFill/>
        </p:spPr>
        <p:txBody>
          <a:bodyPr wrap="square" rtlCol="0">
            <a:spAutoFit/>
          </a:bodyPr>
          <a:lstStyle/>
          <a:p>
            <a:pPr algn="ctr"/>
            <a:r>
              <a:rPr lang="en-US" sz="4000" b="1" dirty="0">
                <a:latin typeface="Century Gothic" panose="020B0502020202020204" pitchFamily="34" charset="0"/>
              </a:rPr>
              <a:t>Solutions</a:t>
            </a:r>
          </a:p>
        </p:txBody>
      </p:sp>
      <p:sp>
        <p:nvSpPr>
          <p:cNvPr id="22" name="TextBox 21">
            <a:extLst>
              <a:ext uri="{FF2B5EF4-FFF2-40B4-BE49-F238E27FC236}">
                <a16:creationId xmlns:a16="http://schemas.microsoft.com/office/drawing/2014/main" id="{2697515B-AD67-C2CE-DC6E-A3753E4D4535}"/>
              </a:ext>
            </a:extLst>
          </p:cNvPr>
          <p:cNvSpPr txBox="1"/>
          <p:nvPr/>
        </p:nvSpPr>
        <p:spPr>
          <a:xfrm>
            <a:off x="7377746" y="4848850"/>
            <a:ext cx="365403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PhagsPa" panose="020B0502040204020203" pitchFamily="34" charset="0"/>
              </a:rPr>
              <a:t>Pruning</a:t>
            </a:r>
          </a:p>
        </p:txBody>
      </p:sp>
      <p:grpSp>
        <p:nvGrpSpPr>
          <p:cNvPr id="26" name="Group 25">
            <a:extLst>
              <a:ext uri="{FF2B5EF4-FFF2-40B4-BE49-F238E27FC236}">
                <a16:creationId xmlns:a16="http://schemas.microsoft.com/office/drawing/2014/main" id="{1D401B2E-391A-9859-A0E2-E0C20A054CC5}"/>
              </a:ext>
            </a:extLst>
          </p:cNvPr>
          <p:cNvGrpSpPr/>
          <p:nvPr/>
        </p:nvGrpSpPr>
        <p:grpSpPr>
          <a:xfrm>
            <a:off x="6318877" y="1866900"/>
            <a:ext cx="1056994" cy="4190668"/>
            <a:chOff x="6218800" y="1838325"/>
            <a:chExt cx="1056994" cy="4190668"/>
          </a:xfrm>
        </p:grpSpPr>
        <p:sp>
          <p:nvSpPr>
            <p:cNvPr id="24" name="Arrow: Curved Right 23">
              <a:extLst>
                <a:ext uri="{FF2B5EF4-FFF2-40B4-BE49-F238E27FC236}">
                  <a16:creationId xmlns:a16="http://schemas.microsoft.com/office/drawing/2014/main" id="{DFF90606-1C8F-279E-33BA-AF0F30B69C05}"/>
                </a:ext>
              </a:extLst>
            </p:cNvPr>
            <p:cNvSpPr/>
            <p:nvPr/>
          </p:nvSpPr>
          <p:spPr>
            <a:xfrm>
              <a:off x="6218800" y="1838325"/>
              <a:ext cx="1056994" cy="3411689"/>
            </a:xfrm>
            <a:prstGeom prst="curvedRightArrow">
              <a:avLst>
                <a:gd name="adj1" fmla="val 9856"/>
                <a:gd name="adj2" fmla="val 37780"/>
                <a:gd name="adj3" fmla="val 2313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Right 24">
              <a:extLst>
                <a:ext uri="{FF2B5EF4-FFF2-40B4-BE49-F238E27FC236}">
                  <a16:creationId xmlns:a16="http://schemas.microsoft.com/office/drawing/2014/main" id="{EE6EF231-50A2-DD8C-3BBF-8B9872FF209C}"/>
                </a:ext>
              </a:extLst>
            </p:cNvPr>
            <p:cNvSpPr/>
            <p:nvPr/>
          </p:nvSpPr>
          <p:spPr>
            <a:xfrm>
              <a:off x="6256619" y="2617304"/>
              <a:ext cx="1019175" cy="3411689"/>
            </a:xfrm>
            <a:prstGeom prst="curvedRightArrow">
              <a:avLst>
                <a:gd name="adj1" fmla="val 7906"/>
                <a:gd name="adj2" fmla="val 37770"/>
                <a:gd name="adj3" fmla="val 2499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TextBox 5">
            <a:extLst>
              <a:ext uri="{FF2B5EF4-FFF2-40B4-BE49-F238E27FC236}">
                <a16:creationId xmlns:a16="http://schemas.microsoft.com/office/drawing/2014/main" id="{B5839C5E-4DA5-7308-D7AB-F952BAFB2D9B}"/>
              </a:ext>
            </a:extLst>
          </p:cNvPr>
          <p:cNvSpPr txBox="1"/>
          <p:nvPr/>
        </p:nvSpPr>
        <p:spPr>
          <a:xfrm>
            <a:off x="7377746" y="5664065"/>
            <a:ext cx="22955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 </a:t>
            </a:r>
          </a:p>
        </p:txBody>
      </p:sp>
      <p:sp>
        <p:nvSpPr>
          <p:cNvPr id="3" name="TextBox 2">
            <a:extLst>
              <a:ext uri="{FF2B5EF4-FFF2-40B4-BE49-F238E27FC236}">
                <a16:creationId xmlns:a16="http://schemas.microsoft.com/office/drawing/2014/main" id="{DC07AFFD-0C2E-93D2-B58A-D8747F9EE0CA}"/>
              </a:ext>
            </a:extLst>
          </p:cNvPr>
          <p:cNvSpPr txBox="1"/>
          <p:nvPr/>
        </p:nvSpPr>
        <p:spPr>
          <a:xfrm>
            <a:off x="7449671" y="5781675"/>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AE09F2A6-98A0-BFDF-6CE0-E1F5898F83B0}"/>
              </a:ext>
            </a:extLst>
          </p:cNvPr>
          <p:cNvSpPr txBox="1"/>
          <p:nvPr/>
        </p:nvSpPr>
        <p:spPr>
          <a:xfrm>
            <a:off x="7706327" y="5643175"/>
            <a:ext cx="2295525" cy="646331"/>
          </a:xfrm>
          <a:prstGeom prst="rect">
            <a:avLst/>
          </a:prstGeom>
          <a:noFill/>
        </p:spPr>
        <p:txBody>
          <a:bodyPr wrap="square" rtlCol="0">
            <a:spAutoFit/>
          </a:bodyPr>
          <a:lstStyle/>
          <a:p>
            <a:r>
              <a:rPr lang="en-US" dirty="0">
                <a:latin typeface="Microsoft PhagsPa" panose="020B0502040204020203" pitchFamily="34" charset="0"/>
              </a:rPr>
              <a:t>Random</a:t>
            </a:r>
            <a:r>
              <a:rPr lang="en-US" dirty="0"/>
              <a:t> Forest!</a:t>
            </a:r>
          </a:p>
          <a:p>
            <a:endParaRPr lang="en-US" dirty="0"/>
          </a:p>
        </p:txBody>
      </p:sp>
      <p:sp>
        <p:nvSpPr>
          <p:cNvPr id="5" name="TextBox 4">
            <a:extLst>
              <a:ext uri="{FF2B5EF4-FFF2-40B4-BE49-F238E27FC236}">
                <a16:creationId xmlns:a16="http://schemas.microsoft.com/office/drawing/2014/main" id="{EC25A693-4BF3-A4D6-1C57-76ED4C220BB1}"/>
              </a:ext>
            </a:extLst>
          </p:cNvPr>
          <p:cNvSpPr txBox="1"/>
          <p:nvPr/>
        </p:nvSpPr>
        <p:spPr>
          <a:xfrm>
            <a:off x="7634402" y="1714829"/>
            <a:ext cx="2577987" cy="369332"/>
          </a:xfrm>
          <a:prstGeom prst="rect">
            <a:avLst/>
          </a:prstGeom>
          <a:noFill/>
        </p:spPr>
        <p:txBody>
          <a:bodyPr wrap="square" rtlCol="0">
            <a:spAutoFit/>
          </a:bodyPr>
          <a:lstStyle/>
          <a:p>
            <a:r>
              <a:rPr lang="en-US" dirty="0"/>
              <a:t>Overfitting</a:t>
            </a:r>
          </a:p>
        </p:txBody>
      </p:sp>
      <p:sp>
        <p:nvSpPr>
          <p:cNvPr id="7" name="Rectangle 6">
            <a:extLst>
              <a:ext uri="{FF2B5EF4-FFF2-40B4-BE49-F238E27FC236}">
                <a16:creationId xmlns:a16="http://schemas.microsoft.com/office/drawing/2014/main" id="{69F7F126-34BC-B2B1-1DF6-563AB6EE5C37}"/>
              </a:ext>
            </a:extLst>
          </p:cNvPr>
          <p:cNvSpPr/>
          <p:nvPr/>
        </p:nvSpPr>
        <p:spPr>
          <a:xfrm>
            <a:off x="5053012"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3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2AF784D-3027-40FD-AA9C-1C07B3E0E321}"/>
              </a:ext>
            </a:extLst>
          </p:cNvPr>
          <p:cNvGrpSpPr/>
          <p:nvPr/>
        </p:nvGrpSpPr>
        <p:grpSpPr>
          <a:xfrm>
            <a:off x="6918918" y="420708"/>
            <a:ext cx="4631138" cy="1076145"/>
            <a:chOff x="6296024" y="420708"/>
            <a:chExt cx="5716591" cy="1076145"/>
          </a:xfrm>
        </p:grpSpPr>
        <p:sp>
          <p:nvSpPr>
            <p:cNvPr id="15" name="Rectangle 14">
              <a:extLst>
                <a:ext uri="{FF2B5EF4-FFF2-40B4-BE49-F238E27FC236}">
                  <a16:creationId xmlns:a16="http://schemas.microsoft.com/office/drawing/2014/main" id="{CFF7E868-52C6-471B-8E63-6A9A8231BD0A}"/>
                </a:ext>
              </a:extLst>
            </p:cNvPr>
            <p:cNvSpPr/>
            <p:nvPr/>
          </p:nvSpPr>
          <p:spPr>
            <a:xfrm>
              <a:off x="6296024" y="420708"/>
              <a:ext cx="5716591" cy="10761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6555D6-7301-4CDC-B551-1018E1956018}"/>
                </a:ext>
              </a:extLst>
            </p:cNvPr>
            <p:cNvSpPr/>
            <p:nvPr/>
          </p:nvSpPr>
          <p:spPr>
            <a:xfrm>
              <a:off x="6477000" y="569388"/>
              <a:ext cx="5311778" cy="74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44E9DB33-A985-4EA1-83C3-40196B6912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10797"/>
          <a:stretch/>
        </p:blipFill>
        <p:spPr>
          <a:xfrm>
            <a:off x="403222" y="759888"/>
            <a:ext cx="5159377" cy="3451747"/>
          </a:xfrm>
          <a:prstGeom prst="rect">
            <a:avLst/>
          </a:prstGeom>
        </p:spPr>
      </p:pic>
      <p:sp>
        <p:nvSpPr>
          <p:cNvPr id="2" name="Title 1">
            <a:extLst>
              <a:ext uri="{FF2B5EF4-FFF2-40B4-BE49-F238E27FC236}">
                <a16:creationId xmlns:a16="http://schemas.microsoft.com/office/drawing/2014/main" id="{FADDD318-56E6-45DD-ADB6-2EA90C734DED}"/>
              </a:ext>
            </a:extLst>
          </p:cNvPr>
          <p:cNvSpPr>
            <a:spLocks noGrp="1"/>
          </p:cNvSpPr>
          <p:nvPr>
            <p:ph type="title"/>
          </p:nvPr>
        </p:nvSpPr>
        <p:spPr>
          <a:xfrm>
            <a:off x="232168" y="3753115"/>
            <a:ext cx="5501483" cy="2028560"/>
          </a:xfrm>
        </p:spPr>
        <p:txBody>
          <a:bodyPr>
            <a:normAutofit/>
          </a:bodyPr>
          <a:lstStyle/>
          <a:p>
            <a:pPr algn="ctr"/>
            <a:r>
              <a:rPr lang="en-US" sz="5400" b="1" dirty="0">
                <a:latin typeface="Century Gothic" panose="020B0502020202020204" pitchFamily="34" charset="0"/>
              </a:rPr>
              <a:t>Problems with Decision Trees</a:t>
            </a:r>
          </a:p>
        </p:txBody>
      </p:sp>
      <p:sp>
        <p:nvSpPr>
          <p:cNvPr id="13" name="TextBox 12">
            <a:extLst>
              <a:ext uri="{FF2B5EF4-FFF2-40B4-BE49-F238E27FC236}">
                <a16:creationId xmlns:a16="http://schemas.microsoft.com/office/drawing/2014/main" id="{C3DDDF58-4014-4564-B311-7C7DE5874540}"/>
              </a:ext>
            </a:extLst>
          </p:cNvPr>
          <p:cNvSpPr txBox="1"/>
          <p:nvPr/>
        </p:nvSpPr>
        <p:spPr>
          <a:xfrm>
            <a:off x="6744893" y="583779"/>
            <a:ext cx="4775992" cy="707886"/>
          </a:xfrm>
          <a:prstGeom prst="rect">
            <a:avLst/>
          </a:prstGeom>
          <a:noFill/>
        </p:spPr>
        <p:txBody>
          <a:bodyPr wrap="square" rtlCol="0">
            <a:spAutoFit/>
          </a:bodyPr>
          <a:lstStyle/>
          <a:p>
            <a:pPr algn="ctr"/>
            <a:r>
              <a:rPr lang="en-US" sz="4000" b="1" dirty="0">
                <a:latin typeface="Century Gothic" panose="020B0502020202020204" pitchFamily="34" charset="0"/>
              </a:rPr>
              <a:t>Problems</a:t>
            </a:r>
          </a:p>
        </p:txBody>
      </p:sp>
      <p:sp>
        <p:nvSpPr>
          <p:cNvPr id="14" name="TextBox 13">
            <a:extLst>
              <a:ext uri="{FF2B5EF4-FFF2-40B4-BE49-F238E27FC236}">
                <a16:creationId xmlns:a16="http://schemas.microsoft.com/office/drawing/2014/main" id="{8A8AC329-E858-4523-B24B-EB2056EF4626}"/>
              </a:ext>
            </a:extLst>
          </p:cNvPr>
          <p:cNvSpPr txBox="1"/>
          <p:nvPr/>
        </p:nvSpPr>
        <p:spPr>
          <a:xfrm>
            <a:off x="7377746" y="1713992"/>
            <a:ext cx="39909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PhagsPa" panose="020B0502040204020203" pitchFamily="34" charset="0"/>
              </a:rPr>
              <a:t> </a:t>
            </a:r>
          </a:p>
          <a:p>
            <a:endParaRPr lang="en-US" dirty="0">
              <a:latin typeface="Microsoft PhagsPa" panose="020B0502040204020203" pitchFamily="34" charset="0"/>
            </a:endParaRPr>
          </a:p>
          <a:p>
            <a:endParaRPr lang="en-US" dirty="0">
              <a:latin typeface="Microsoft PhagsPa" panose="020B0502040204020203" pitchFamily="34" charset="0"/>
            </a:endParaRPr>
          </a:p>
          <a:p>
            <a:pPr marL="285750" indent="-285750">
              <a:buFont typeface="Arial" panose="020B0604020202020204" pitchFamily="34" charset="0"/>
              <a:buChar char="•"/>
            </a:pPr>
            <a:r>
              <a:rPr lang="en-US" dirty="0">
                <a:latin typeface="Microsoft PhagsPa" panose="020B0502040204020203" pitchFamily="34" charset="0"/>
              </a:rPr>
              <a:t>Susceptible to changes in the dataset</a:t>
            </a:r>
          </a:p>
        </p:txBody>
      </p:sp>
      <p:grpSp>
        <p:nvGrpSpPr>
          <p:cNvPr id="18" name="Group 17">
            <a:extLst>
              <a:ext uri="{FF2B5EF4-FFF2-40B4-BE49-F238E27FC236}">
                <a16:creationId xmlns:a16="http://schemas.microsoft.com/office/drawing/2014/main" id="{B536D6BF-2739-4778-B699-49AF760B9E45}"/>
              </a:ext>
            </a:extLst>
          </p:cNvPr>
          <p:cNvGrpSpPr/>
          <p:nvPr/>
        </p:nvGrpSpPr>
        <p:grpSpPr>
          <a:xfrm>
            <a:off x="6918918" y="3532792"/>
            <a:ext cx="4631138" cy="1076145"/>
            <a:chOff x="6296024" y="420708"/>
            <a:chExt cx="5716591" cy="1076145"/>
          </a:xfrm>
        </p:grpSpPr>
        <p:sp>
          <p:nvSpPr>
            <p:cNvPr id="19" name="Rectangle 18">
              <a:extLst>
                <a:ext uri="{FF2B5EF4-FFF2-40B4-BE49-F238E27FC236}">
                  <a16:creationId xmlns:a16="http://schemas.microsoft.com/office/drawing/2014/main" id="{7D69596C-C0F4-4012-9301-EFBFACCB063C}"/>
                </a:ext>
              </a:extLst>
            </p:cNvPr>
            <p:cNvSpPr/>
            <p:nvPr/>
          </p:nvSpPr>
          <p:spPr>
            <a:xfrm>
              <a:off x="6296024" y="420708"/>
              <a:ext cx="5716591" cy="107614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35020C9-504A-4D66-BBF2-3D99D021A66F}"/>
                </a:ext>
              </a:extLst>
            </p:cNvPr>
            <p:cNvSpPr/>
            <p:nvPr/>
          </p:nvSpPr>
          <p:spPr>
            <a:xfrm>
              <a:off x="6477000" y="569388"/>
              <a:ext cx="5311778" cy="748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DF548FE-ABA6-416C-A23B-E0CE73024C9D}"/>
              </a:ext>
            </a:extLst>
          </p:cNvPr>
          <p:cNvSpPr txBox="1"/>
          <p:nvPr/>
        </p:nvSpPr>
        <p:spPr>
          <a:xfrm>
            <a:off x="7313614" y="3716922"/>
            <a:ext cx="3638550" cy="707886"/>
          </a:xfrm>
          <a:prstGeom prst="rect">
            <a:avLst/>
          </a:prstGeom>
          <a:noFill/>
        </p:spPr>
        <p:txBody>
          <a:bodyPr wrap="square" rtlCol="0">
            <a:spAutoFit/>
          </a:bodyPr>
          <a:lstStyle/>
          <a:p>
            <a:pPr algn="ctr"/>
            <a:r>
              <a:rPr lang="en-US" sz="4000" b="1" dirty="0">
                <a:latin typeface="Century Gothic" panose="020B0502020202020204" pitchFamily="34" charset="0"/>
              </a:rPr>
              <a:t>Solutions</a:t>
            </a:r>
          </a:p>
        </p:txBody>
      </p:sp>
      <p:sp>
        <p:nvSpPr>
          <p:cNvPr id="22" name="TextBox 21">
            <a:extLst>
              <a:ext uri="{FF2B5EF4-FFF2-40B4-BE49-F238E27FC236}">
                <a16:creationId xmlns:a16="http://schemas.microsoft.com/office/drawing/2014/main" id="{9AEC48F2-13F5-426A-88BF-4BA12F3C3750}"/>
              </a:ext>
            </a:extLst>
          </p:cNvPr>
          <p:cNvSpPr txBox="1"/>
          <p:nvPr/>
        </p:nvSpPr>
        <p:spPr>
          <a:xfrm>
            <a:off x="7377746" y="4848850"/>
            <a:ext cx="365403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icrosoft PhagsPa" panose="020B0502040204020203" pitchFamily="34" charset="0"/>
              </a:rPr>
              <a:t>Pruning</a:t>
            </a:r>
          </a:p>
        </p:txBody>
      </p:sp>
      <p:grpSp>
        <p:nvGrpSpPr>
          <p:cNvPr id="26" name="Group 25">
            <a:extLst>
              <a:ext uri="{FF2B5EF4-FFF2-40B4-BE49-F238E27FC236}">
                <a16:creationId xmlns:a16="http://schemas.microsoft.com/office/drawing/2014/main" id="{A0C38CE8-DBA5-44E2-9E12-0BB08A2E64A1}"/>
              </a:ext>
            </a:extLst>
          </p:cNvPr>
          <p:cNvGrpSpPr/>
          <p:nvPr/>
        </p:nvGrpSpPr>
        <p:grpSpPr>
          <a:xfrm>
            <a:off x="6318877" y="1866900"/>
            <a:ext cx="1056994" cy="4190668"/>
            <a:chOff x="6218800" y="1838325"/>
            <a:chExt cx="1056994" cy="4190668"/>
          </a:xfrm>
        </p:grpSpPr>
        <p:sp>
          <p:nvSpPr>
            <p:cNvPr id="24" name="Arrow: Curved Right 23">
              <a:extLst>
                <a:ext uri="{FF2B5EF4-FFF2-40B4-BE49-F238E27FC236}">
                  <a16:creationId xmlns:a16="http://schemas.microsoft.com/office/drawing/2014/main" id="{8C3CD868-D978-427F-91D6-13679184B1E7}"/>
                </a:ext>
              </a:extLst>
            </p:cNvPr>
            <p:cNvSpPr/>
            <p:nvPr/>
          </p:nvSpPr>
          <p:spPr>
            <a:xfrm>
              <a:off x="6218800" y="1838325"/>
              <a:ext cx="1056994" cy="3411689"/>
            </a:xfrm>
            <a:prstGeom prst="curvedRightArrow">
              <a:avLst>
                <a:gd name="adj1" fmla="val 9856"/>
                <a:gd name="adj2" fmla="val 37780"/>
                <a:gd name="adj3" fmla="val 2313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Right 24">
              <a:extLst>
                <a:ext uri="{FF2B5EF4-FFF2-40B4-BE49-F238E27FC236}">
                  <a16:creationId xmlns:a16="http://schemas.microsoft.com/office/drawing/2014/main" id="{79314495-DE53-4B59-9461-FA67F77D54CB}"/>
                </a:ext>
              </a:extLst>
            </p:cNvPr>
            <p:cNvSpPr/>
            <p:nvPr/>
          </p:nvSpPr>
          <p:spPr>
            <a:xfrm>
              <a:off x="6256619" y="2617304"/>
              <a:ext cx="1019175" cy="3411689"/>
            </a:xfrm>
            <a:prstGeom prst="curvedRightArrow">
              <a:avLst>
                <a:gd name="adj1" fmla="val 7906"/>
                <a:gd name="adj2" fmla="val 37770"/>
                <a:gd name="adj3" fmla="val 24999"/>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 name="TextBox 5">
            <a:extLst>
              <a:ext uri="{FF2B5EF4-FFF2-40B4-BE49-F238E27FC236}">
                <a16:creationId xmlns:a16="http://schemas.microsoft.com/office/drawing/2014/main" id="{F7D338DD-C910-452D-ADC4-CD8389B9513D}"/>
              </a:ext>
            </a:extLst>
          </p:cNvPr>
          <p:cNvSpPr txBox="1"/>
          <p:nvPr/>
        </p:nvSpPr>
        <p:spPr>
          <a:xfrm>
            <a:off x="7377746" y="5664065"/>
            <a:ext cx="2295525" cy="369332"/>
          </a:xfrm>
          <a:prstGeom prst="rect">
            <a:avLst/>
          </a:prstGeom>
          <a:noFill/>
        </p:spPr>
        <p:txBody>
          <a:bodyPr wrap="square" rtlCol="0">
            <a:spAutoFit/>
          </a:bodyPr>
          <a:lstStyle/>
          <a:p>
            <a:pPr marL="285750" indent="-285750">
              <a:buFont typeface="Arial" panose="020B0604020202020204" pitchFamily="34" charset="0"/>
              <a:buChar char="•"/>
            </a:pPr>
            <a:r>
              <a:rPr lang="en-US" dirty="0"/>
              <a:t> </a:t>
            </a:r>
          </a:p>
        </p:txBody>
      </p:sp>
      <p:sp>
        <p:nvSpPr>
          <p:cNvPr id="3" name="TextBox 2">
            <a:extLst>
              <a:ext uri="{FF2B5EF4-FFF2-40B4-BE49-F238E27FC236}">
                <a16:creationId xmlns:a16="http://schemas.microsoft.com/office/drawing/2014/main" id="{DA052885-F082-E62D-1C5C-D81C99B726B0}"/>
              </a:ext>
            </a:extLst>
          </p:cNvPr>
          <p:cNvSpPr txBox="1"/>
          <p:nvPr/>
        </p:nvSpPr>
        <p:spPr>
          <a:xfrm>
            <a:off x="7449671" y="5781675"/>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C77E0318-48EF-B589-CE92-3BB5752881A0}"/>
              </a:ext>
            </a:extLst>
          </p:cNvPr>
          <p:cNvSpPr txBox="1"/>
          <p:nvPr/>
        </p:nvSpPr>
        <p:spPr>
          <a:xfrm>
            <a:off x="7706327" y="5643175"/>
            <a:ext cx="2295525" cy="646331"/>
          </a:xfrm>
          <a:prstGeom prst="rect">
            <a:avLst/>
          </a:prstGeom>
          <a:noFill/>
        </p:spPr>
        <p:txBody>
          <a:bodyPr wrap="square" rtlCol="0">
            <a:spAutoFit/>
          </a:bodyPr>
          <a:lstStyle/>
          <a:p>
            <a:r>
              <a:rPr lang="en-US" dirty="0">
                <a:latin typeface="Microsoft PhagsPa" panose="020B0502040204020203" pitchFamily="34" charset="0"/>
              </a:rPr>
              <a:t>Random</a:t>
            </a:r>
            <a:r>
              <a:rPr lang="en-US" dirty="0"/>
              <a:t> Forest!</a:t>
            </a:r>
          </a:p>
          <a:p>
            <a:endParaRPr lang="en-US" dirty="0"/>
          </a:p>
        </p:txBody>
      </p:sp>
      <p:sp>
        <p:nvSpPr>
          <p:cNvPr id="5" name="TextBox 4">
            <a:extLst>
              <a:ext uri="{FF2B5EF4-FFF2-40B4-BE49-F238E27FC236}">
                <a16:creationId xmlns:a16="http://schemas.microsoft.com/office/drawing/2014/main" id="{FC54FDD6-0A7E-2E3E-1DCB-7CED8FE4B108}"/>
              </a:ext>
            </a:extLst>
          </p:cNvPr>
          <p:cNvSpPr txBox="1"/>
          <p:nvPr/>
        </p:nvSpPr>
        <p:spPr>
          <a:xfrm>
            <a:off x="7634402" y="1714829"/>
            <a:ext cx="2577987" cy="369332"/>
          </a:xfrm>
          <a:prstGeom prst="rect">
            <a:avLst/>
          </a:prstGeom>
          <a:noFill/>
        </p:spPr>
        <p:txBody>
          <a:bodyPr wrap="square" rtlCol="0">
            <a:spAutoFit/>
          </a:bodyPr>
          <a:lstStyle/>
          <a:p>
            <a:r>
              <a:rPr lang="en-US" dirty="0"/>
              <a:t>Overfitting</a:t>
            </a:r>
          </a:p>
        </p:txBody>
      </p:sp>
      <p:grpSp>
        <p:nvGrpSpPr>
          <p:cNvPr id="11" name="Group 10">
            <a:extLst>
              <a:ext uri="{FF2B5EF4-FFF2-40B4-BE49-F238E27FC236}">
                <a16:creationId xmlns:a16="http://schemas.microsoft.com/office/drawing/2014/main" id="{9540C86A-BA17-9781-B326-096CA6038CCD}"/>
              </a:ext>
            </a:extLst>
          </p:cNvPr>
          <p:cNvGrpSpPr/>
          <p:nvPr/>
        </p:nvGrpSpPr>
        <p:grpSpPr>
          <a:xfrm>
            <a:off x="6038084" y="2167195"/>
            <a:ext cx="6027311" cy="4515226"/>
            <a:chOff x="-606886" y="486027"/>
            <a:chExt cx="8005565" cy="5526403"/>
          </a:xfrm>
        </p:grpSpPr>
        <p:sp>
          <p:nvSpPr>
            <p:cNvPr id="10" name="Rectangle 9">
              <a:extLst>
                <a:ext uri="{FF2B5EF4-FFF2-40B4-BE49-F238E27FC236}">
                  <a16:creationId xmlns:a16="http://schemas.microsoft.com/office/drawing/2014/main" id="{C9F1AD29-F719-20AB-AF8E-BAAEF1BA90FD}"/>
                </a:ext>
              </a:extLst>
            </p:cNvPr>
            <p:cNvSpPr/>
            <p:nvPr/>
          </p:nvSpPr>
          <p:spPr>
            <a:xfrm>
              <a:off x="-570576" y="486027"/>
              <a:ext cx="7969255" cy="54105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7E7C5B-A802-AB21-ED77-A1718F9CB3E0}"/>
                </a:ext>
              </a:extLst>
            </p:cNvPr>
            <p:cNvPicPr>
              <a:picLocks noChangeAspect="1"/>
            </p:cNvPicPr>
            <p:nvPr/>
          </p:nvPicPr>
          <p:blipFill>
            <a:blip r:embed="rId5"/>
            <a:stretch>
              <a:fillRect/>
            </a:stretch>
          </p:blipFill>
          <p:spPr>
            <a:xfrm>
              <a:off x="-606886" y="568230"/>
              <a:ext cx="7895004" cy="5444200"/>
            </a:xfrm>
            <a:prstGeom prst="rect">
              <a:avLst/>
            </a:prstGeom>
          </p:spPr>
        </p:pic>
      </p:grpSp>
      <p:grpSp>
        <p:nvGrpSpPr>
          <p:cNvPr id="27" name="Group 26">
            <a:extLst>
              <a:ext uri="{FF2B5EF4-FFF2-40B4-BE49-F238E27FC236}">
                <a16:creationId xmlns:a16="http://schemas.microsoft.com/office/drawing/2014/main" id="{33A061A0-731C-E0D1-A5B8-56E3F99DF6C6}"/>
              </a:ext>
            </a:extLst>
          </p:cNvPr>
          <p:cNvGrpSpPr/>
          <p:nvPr/>
        </p:nvGrpSpPr>
        <p:grpSpPr>
          <a:xfrm>
            <a:off x="349185" y="498006"/>
            <a:ext cx="5256800" cy="5827907"/>
            <a:chOff x="430559" y="583779"/>
            <a:chExt cx="5256800" cy="5827907"/>
          </a:xfrm>
        </p:grpSpPr>
        <p:sp>
          <p:nvSpPr>
            <p:cNvPr id="12" name="Rectangle 11">
              <a:extLst>
                <a:ext uri="{FF2B5EF4-FFF2-40B4-BE49-F238E27FC236}">
                  <a16:creationId xmlns:a16="http://schemas.microsoft.com/office/drawing/2014/main" id="{6401A1BF-CC93-03E1-3269-21EFB59648E7}"/>
                </a:ext>
              </a:extLst>
            </p:cNvPr>
            <p:cNvSpPr/>
            <p:nvPr/>
          </p:nvSpPr>
          <p:spPr>
            <a:xfrm>
              <a:off x="430559" y="583779"/>
              <a:ext cx="5256800" cy="5827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889691C-564B-E5ED-2E1D-05A81FEE9468}"/>
                </a:ext>
              </a:extLst>
            </p:cNvPr>
            <p:cNvSpPr txBox="1"/>
            <p:nvPr/>
          </p:nvSpPr>
          <p:spPr>
            <a:xfrm>
              <a:off x="1006448" y="1317486"/>
              <a:ext cx="4229532" cy="4801314"/>
            </a:xfrm>
            <a:prstGeom prst="rect">
              <a:avLst/>
            </a:prstGeom>
            <a:noFill/>
          </p:spPr>
          <p:txBody>
            <a:bodyPr wrap="square" rtlCol="0">
              <a:spAutoFit/>
            </a:bodyPr>
            <a:lstStyle/>
            <a:p>
              <a:r>
                <a:rPr lang="en-US" dirty="0">
                  <a:latin typeface="Microsoft PhagsPa" panose="020B0502040204020203" pitchFamily="34" charset="0"/>
                </a:rPr>
                <a:t>Overfitting</a:t>
              </a:r>
            </a:p>
            <a:p>
              <a:pPr marL="285750" indent="-285750">
                <a:buFont typeface="Arial" panose="020B0604020202020204" pitchFamily="34" charset="0"/>
                <a:buChar char="•"/>
              </a:pPr>
              <a:r>
                <a:rPr lang="en-US" dirty="0">
                  <a:latin typeface="Microsoft PhagsPa" panose="020B0502040204020203" pitchFamily="34" charset="0"/>
                </a:rPr>
                <a:t>When a model gives accurate predictions for training data but not for new data.</a:t>
              </a:r>
            </a:p>
            <a:p>
              <a:pPr marL="285750" indent="-285750">
                <a:buFont typeface="Arial" panose="020B0604020202020204" pitchFamily="34" charset="0"/>
                <a:buChar char="•"/>
              </a:pPr>
              <a:r>
                <a:rPr lang="en-US" b="0" i="0" dirty="0">
                  <a:solidFill>
                    <a:srgbClr val="292929"/>
                  </a:solidFill>
                  <a:effectLst/>
                  <a:latin typeface="Microsoft PhagsPa" panose="020B0502040204020203" pitchFamily="34" charset="0"/>
                </a:rPr>
                <a:t>less scope for generalizability</a:t>
              </a:r>
              <a:endParaRPr lang="en-US" dirty="0">
                <a:latin typeface="Microsoft PhagsPa" panose="020B0502040204020203" pitchFamily="34" charset="0"/>
              </a:endParaRPr>
            </a:p>
            <a:p>
              <a:pPr marL="285750" indent="-285750">
                <a:buFont typeface="Arial" panose="020B0604020202020204" pitchFamily="34" charset="0"/>
                <a:buChar char="•"/>
              </a:pPr>
              <a:r>
                <a:rPr lang="en-US" b="0" i="0" dirty="0">
                  <a:solidFill>
                    <a:srgbClr val="292929"/>
                  </a:solidFill>
                  <a:effectLst/>
                  <a:latin typeface="Microsoft PhagsPa" panose="020B0502040204020203" pitchFamily="34" charset="0"/>
                </a:rPr>
                <a:t>Low bias error, High variance error</a:t>
              </a:r>
              <a:endParaRPr lang="en-US" dirty="0">
                <a:latin typeface="Microsoft PhagsPa" panose="020B0502040204020203" pitchFamily="34" charset="0"/>
              </a:endParaRPr>
            </a:p>
            <a:p>
              <a:endParaRPr lang="en-US" dirty="0">
                <a:latin typeface="Microsoft PhagsPa" panose="020B0502040204020203" pitchFamily="34" charset="0"/>
              </a:endParaRPr>
            </a:p>
            <a:p>
              <a:endParaRPr lang="en-US" dirty="0">
                <a:latin typeface="Microsoft PhagsPa" panose="020B0502040204020203" pitchFamily="34" charset="0"/>
              </a:endParaRPr>
            </a:p>
            <a:p>
              <a:r>
                <a:rPr lang="en-US" dirty="0">
                  <a:latin typeface="Microsoft PhagsPa" panose="020B0502040204020203" pitchFamily="34" charset="0"/>
                </a:rPr>
                <a:t>Underfitting</a:t>
              </a:r>
            </a:p>
            <a:p>
              <a:pPr marL="285750" indent="-285750">
                <a:buFont typeface="Arial" panose="020B0604020202020204" pitchFamily="34" charset="0"/>
                <a:buChar char="•"/>
              </a:pPr>
              <a:r>
                <a:rPr lang="en-US" dirty="0">
                  <a:latin typeface="Microsoft PhagsPa" panose="020B0502040204020203" pitchFamily="34" charset="0"/>
                </a:rPr>
                <a:t>When a model is unable to capture the essence of the training data properly because of a low number of parameters then this phenomenon is known as Underfitting.</a:t>
              </a:r>
            </a:p>
            <a:p>
              <a:pPr marL="285750" indent="-285750">
                <a:buFont typeface="Arial" panose="020B0604020202020204" pitchFamily="34" charset="0"/>
                <a:buChar char="•"/>
              </a:pPr>
              <a:r>
                <a:rPr lang="en-US" dirty="0">
                  <a:latin typeface="Microsoft PhagsPa" panose="020B0502040204020203" pitchFamily="34" charset="0"/>
                </a:rPr>
                <a:t>High bias error, Low variance error</a:t>
              </a:r>
            </a:p>
            <a:p>
              <a:endParaRPr lang="en-US" dirty="0">
                <a:latin typeface="Microsoft PhagsPa" panose="020B0502040204020203" pitchFamily="34" charset="0"/>
              </a:endParaRPr>
            </a:p>
            <a:p>
              <a:pPr marL="285750" indent="-285750">
                <a:buFont typeface="Arial" panose="020B0604020202020204" pitchFamily="34" charset="0"/>
                <a:buChar char="•"/>
              </a:pPr>
              <a:endParaRPr lang="en-US" dirty="0">
                <a:latin typeface="Microsoft PhagsPa" panose="020B0502040204020203" pitchFamily="34" charset="0"/>
              </a:endParaRPr>
            </a:p>
          </p:txBody>
        </p:sp>
      </p:grpSp>
      <p:sp>
        <p:nvSpPr>
          <p:cNvPr id="7" name="Rectangle 6">
            <a:extLst>
              <a:ext uri="{FF2B5EF4-FFF2-40B4-BE49-F238E27FC236}">
                <a16:creationId xmlns:a16="http://schemas.microsoft.com/office/drawing/2014/main" id="{37A713DA-0313-4BAF-8617-D0FFDE1302A2}"/>
              </a:ext>
            </a:extLst>
          </p:cNvPr>
          <p:cNvSpPr/>
          <p:nvPr/>
        </p:nvSpPr>
        <p:spPr>
          <a:xfrm>
            <a:off x="5053012"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F086B69-317E-BE63-3041-FAE5EF333E87}"/>
              </a:ext>
            </a:extLst>
          </p:cNvPr>
          <p:cNvGrpSpPr/>
          <p:nvPr/>
        </p:nvGrpSpPr>
        <p:grpSpPr>
          <a:xfrm>
            <a:off x="6990732" y="3213623"/>
            <a:ext cx="3590564" cy="2257901"/>
            <a:chOff x="2602523" y="2695936"/>
            <a:chExt cx="3590564" cy="2257901"/>
          </a:xfrm>
        </p:grpSpPr>
        <p:sp>
          <p:nvSpPr>
            <p:cNvPr id="29" name="Rectangle 28">
              <a:extLst>
                <a:ext uri="{FF2B5EF4-FFF2-40B4-BE49-F238E27FC236}">
                  <a16:creationId xmlns:a16="http://schemas.microsoft.com/office/drawing/2014/main" id="{DDA30E67-A821-910E-26AE-596D76029F64}"/>
                </a:ext>
              </a:extLst>
            </p:cNvPr>
            <p:cNvSpPr/>
            <p:nvPr/>
          </p:nvSpPr>
          <p:spPr>
            <a:xfrm>
              <a:off x="2602523" y="2695936"/>
              <a:ext cx="3590564" cy="22579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12A0CA0-7D39-6DFE-B976-50B5F3C35C2F}"/>
                </a:ext>
              </a:extLst>
            </p:cNvPr>
            <p:cNvSpPr txBox="1"/>
            <p:nvPr/>
          </p:nvSpPr>
          <p:spPr>
            <a:xfrm>
              <a:off x="2707661" y="2809223"/>
              <a:ext cx="3251679" cy="2031325"/>
            </a:xfrm>
            <a:prstGeom prst="rect">
              <a:avLst/>
            </a:prstGeom>
            <a:noFill/>
          </p:spPr>
          <p:txBody>
            <a:bodyPr wrap="square" rtlCol="0">
              <a:spAutoFit/>
            </a:bodyPr>
            <a:lstStyle/>
            <a:p>
              <a:r>
                <a:rPr lang="en-US" dirty="0">
                  <a:solidFill>
                    <a:srgbClr val="FF0000"/>
                  </a:solidFill>
                  <a:latin typeface="Microsoft PhagsPa" panose="020B0502040204020203" pitchFamily="34" charset="0"/>
                </a:rPr>
                <a:t>Bias</a:t>
              </a:r>
              <a:r>
                <a:rPr lang="en-US" dirty="0">
                  <a:latin typeface="Microsoft PhagsPa" panose="020B0502040204020203" pitchFamily="34" charset="0"/>
                </a:rPr>
                <a:t> error is an error from erroneous assumptions in the learning algorithm</a:t>
              </a:r>
            </a:p>
            <a:p>
              <a:endParaRPr lang="en-US" dirty="0">
                <a:latin typeface="Microsoft PhagsPa" panose="020B0502040204020203" pitchFamily="34" charset="0"/>
              </a:endParaRPr>
            </a:p>
            <a:p>
              <a:r>
                <a:rPr lang="en-US" dirty="0">
                  <a:solidFill>
                    <a:srgbClr val="FF0000"/>
                  </a:solidFill>
                  <a:latin typeface="Microsoft PhagsPa" panose="020B0502040204020203" pitchFamily="34" charset="0"/>
                </a:rPr>
                <a:t>Variance</a:t>
              </a:r>
              <a:r>
                <a:rPr lang="en-US" dirty="0">
                  <a:latin typeface="Microsoft PhagsPa" panose="020B0502040204020203" pitchFamily="34" charset="0"/>
                </a:rPr>
                <a:t> is an error from sensitivity to small fluctuations in the training set</a:t>
              </a:r>
            </a:p>
          </p:txBody>
        </p:sp>
      </p:grpSp>
    </p:spTree>
    <p:extLst>
      <p:ext uri="{BB962C8B-B14F-4D97-AF65-F5344CB8AC3E}">
        <p14:creationId xmlns:p14="http://schemas.microsoft.com/office/powerpoint/2010/main" val="4164868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5"/>
                                        </p:tgtEl>
                                        <p:attrNameLst>
                                          <p:attrName>ppt_x</p:attrName>
                                          <p:attrName>ppt_y</p:attrName>
                                        </p:attrNameLst>
                                      </p:cBhvr>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1"/>
                                        </p:tgtEl>
                                        <p:attrNameLst>
                                          <p:attrName>ppt_x</p:attrName>
                                        </p:attrNameLst>
                                      </p:cBhvr>
                                      <p:tavLst>
                                        <p:tav tm="0">
                                          <p:val>
                                            <p:strVal val="ppt_x"/>
                                          </p:val>
                                        </p:tav>
                                        <p:tav tm="100000">
                                          <p:val>
                                            <p:strVal val="ppt_x"/>
                                          </p:val>
                                        </p:tav>
                                      </p:tavLst>
                                    </p:anim>
                                    <p:anim calcmode="lin" valueType="num">
                                      <p:cBhvr additive="base">
                                        <p:cTn id="24" dur="500"/>
                                        <p:tgtEl>
                                          <p:spTgt spid="11"/>
                                        </p:tgtEl>
                                        <p:attrNameLst>
                                          <p:attrName>ppt_y</p:attrName>
                                        </p:attrNameLst>
                                      </p:cBhvr>
                                      <p:tavLst>
                                        <p:tav tm="0">
                                          <p:val>
                                            <p:strVal val="ppt_y"/>
                                          </p:val>
                                        </p:tav>
                                        <p:tav tm="100000">
                                          <p:val>
                                            <p:strVal val="1+ppt_h/2"/>
                                          </p:val>
                                        </p:tav>
                                      </p:tavLst>
                                    </p:anim>
                                    <p:set>
                                      <p:cBhvr>
                                        <p:cTn id="25" dur="1" fill="hold">
                                          <p:stCondLst>
                                            <p:cond delay="499"/>
                                          </p:stCondLst>
                                        </p:cTn>
                                        <p:tgtEl>
                                          <p:spTgt spid="11"/>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27"/>
                                        </p:tgtEl>
                                        <p:attrNameLst>
                                          <p:attrName>ppt_x</p:attrName>
                                        </p:attrNameLst>
                                      </p:cBhvr>
                                      <p:tavLst>
                                        <p:tav tm="0">
                                          <p:val>
                                            <p:strVal val="ppt_x"/>
                                          </p:val>
                                        </p:tav>
                                        <p:tav tm="100000">
                                          <p:val>
                                            <p:strVal val="ppt_x"/>
                                          </p:val>
                                        </p:tav>
                                      </p:tavLst>
                                    </p:anim>
                                    <p:anim calcmode="lin" valueType="num">
                                      <p:cBhvr additive="base">
                                        <p:cTn id="28" dur="500"/>
                                        <p:tgtEl>
                                          <p:spTgt spid="27"/>
                                        </p:tgtEl>
                                        <p:attrNameLst>
                                          <p:attrName>ppt_y</p:attrName>
                                        </p:attrNameLst>
                                      </p:cBhvr>
                                      <p:tavLst>
                                        <p:tav tm="0">
                                          <p:val>
                                            <p:strVal val="ppt_y"/>
                                          </p:val>
                                        </p:tav>
                                        <p:tav tm="100000">
                                          <p:val>
                                            <p:strVal val="1+ppt_h/2"/>
                                          </p:val>
                                        </p:tav>
                                      </p:tavLst>
                                    </p:anim>
                                    <p:set>
                                      <p:cBhvr>
                                        <p:cTn id="29" dur="1" fill="hold">
                                          <p:stCondLst>
                                            <p:cond delay="499"/>
                                          </p:stCondLst>
                                        </p:cTn>
                                        <p:tgtEl>
                                          <p:spTgt spid="27"/>
                                        </p:tgtEl>
                                        <p:attrNameLst>
                                          <p:attrName>style.visibility</p:attrName>
                                        </p:attrNameLst>
                                      </p:cBhvr>
                                      <p:to>
                                        <p:strVal val="hidden"/>
                                      </p:to>
                                    </p:set>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30"/>
                                        </p:tgtEl>
                                        <p:attrNameLst>
                                          <p:attrName>ppt_x</p:attrName>
                                        </p:attrNameLst>
                                      </p:cBhvr>
                                      <p:tavLst>
                                        <p:tav tm="0">
                                          <p:val>
                                            <p:strVal val="ppt_x"/>
                                          </p:val>
                                        </p:tav>
                                        <p:tav tm="100000">
                                          <p:val>
                                            <p:strVal val="ppt_x"/>
                                          </p:val>
                                        </p:tav>
                                      </p:tavLst>
                                    </p:anim>
                                    <p:anim calcmode="lin" valueType="num">
                                      <p:cBhvr additive="base">
                                        <p:cTn id="39" dur="500"/>
                                        <p:tgtEl>
                                          <p:spTgt spid="30"/>
                                        </p:tgtEl>
                                        <p:attrNameLst>
                                          <p:attrName>ppt_y</p:attrName>
                                        </p:attrNameLst>
                                      </p:cBhvr>
                                      <p:tavLst>
                                        <p:tav tm="0">
                                          <p:val>
                                            <p:strVal val="ppt_y"/>
                                          </p:val>
                                        </p:tav>
                                        <p:tav tm="100000">
                                          <p:val>
                                            <p:strVal val="1+ppt_h/2"/>
                                          </p:val>
                                        </p:tav>
                                      </p:tavLst>
                                    </p:anim>
                                    <p:set>
                                      <p:cBhvr>
                                        <p:cTn id="4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71C09-7C75-7E22-B190-1DEC4B32A4E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424099C-495E-F48F-45D4-89B21DE406E8}"/>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DB4AD8-83C3-F89B-3DDF-4B1AE256D110}"/>
              </a:ext>
            </a:extLst>
          </p:cNvPr>
          <p:cNvSpPr txBox="1"/>
          <p:nvPr/>
        </p:nvSpPr>
        <p:spPr>
          <a:xfrm>
            <a:off x="7706327" y="5643175"/>
            <a:ext cx="2295525" cy="646331"/>
          </a:xfrm>
          <a:prstGeom prst="rect">
            <a:avLst/>
          </a:prstGeom>
          <a:noFill/>
        </p:spPr>
        <p:txBody>
          <a:bodyPr wrap="square" rtlCol="0">
            <a:spAutoFit/>
          </a:bodyPr>
          <a:lstStyle/>
          <a:p>
            <a:r>
              <a:rPr lang="en-US" dirty="0">
                <a:latin typeface="Microsoft PhagsPa" panose="020B0502040204020203" pitchFamily="34" charset="0"/>
              </a:rPr>
              <a:t>Random</a:t>
            </a:r>
            <a:r>
              <a:rPr lang="en-US" dirty="0"/>
              <a:t> Forest!</a:t>
            </a:r>
          </a:p>
          <a:p>
            <a:endParaRPr lang="en-US" dirty="0"/>
          </a:p>
        </p:txBody>
      </p:sp>
    </p:spTree>
    <p:extLst>
      <p:ext uri="{BB962C8B-B14F-4D97-AF65-F5344CB8AC3E}">
        <p14:creationId xmlns:p14="http://schemas.microsoft.com/office/powerpoint/2010/main" val="1486489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1" nodeType="withEffect">
                                  <p:stCondLst>
                                    <p:cond delay="0"/>
                                  </p:stCondLst>
                                  <p:childTnLst>
                                    <p:animScale>
                                      <p:cBhvr>
                                        <p:cTn id="6" dur="500" fill="hold"/>
                                        <p:tgtEl>
                                          <p:spTgt spid="4"/>
                                        </p:tgtEl>
                                      </p:cBhvr>
                                      <p:by x="400000" y="400000"/>
                                    </p:animScale>
                                  </p:childTnLst>
                                </p:cTn>
                              </p:par>
                              <p:par>
                                <p:cTn id="7" presetID="3" presetClass="emph" presetSubtype="2" fill="hold" grpId="2" nodeType="withEffect">
                                  <p:stCondLst>
                                    <p:cond delay="0"/>
                                  </p:stCondLst>
                                  <p:childTnLst>
                                    <p:animClr clrSpc="rgb" dir="cw">
                                      <p:cBhvr override="childStyle">
                                        <p:cTn id="8" dur="10" fill="hold"/>
                                        <p:tgtEl>
                                          <p:spTgt spid="4"/>
                                        </p:tgtEl>
                                        <p:attrNameLst>
                                          <p:attrName>style.color</p:attrName>
                                        </p:attrNameLst>
                                      </p:cBhvr>
                                      <p:to>
                                        <a:srgbClr val="EA0000"/>
                                      </p:to>
                                    </p:animClr>
                                  </p:childTnLst>
                                </p:cTn>
                              </p:par>
                            </p:childTnLst>
                          </p:cTn>
                        </p:par>
                        <p:par>
                          <p:cTn id="9" fill="hold">
                            <p:stCondLst>
                              <p:cond delay="500"/>
                            </p:stCondLst>
                            <p:childTnLst>
                              <p:par>
                                <p:cTn id="10" presetID="0" presetClass="path" presetSubtype="0" accel="50000" decel="50000" fill="hold" grpId="3" nodeType="afterEffect">
                                  <p:stCondLst>
                                    <p:cond delay="0"/>
                                  </p:stCondLst>
                                  <p:childTnLst>
                                    <p:animMotion origin="layout" path="M 0.00026 -0.0007 L 0.00026 -0.00023 C 0.00495 -0.00718 0.01003 -0.01297 0.01419 -0.02084 C 0.01992 -0.03172 0.02227 -0.04977 0.025 -0.0632 C 0.02552 -0.0919 0.02748 -0.10764 0.02253 -0.13449 C 0.01693 -0.16435 0.0069 -0.19329 -0.00469 -0.21412 C -0.01081 -0.22523 -0.0181 -0.2338 -0.02526 -0.24121 C -0.03216 -0.24838 -0.03932 -0.25486 -0.04674 -0.25834 C -0.05482 -0.26181 -0.06328 -0.26042 -0.07148 -0.26158 C -0.0901 -0.25834 -0.10911 -0.2588 -0.12747 -0.25139 C -0.13828 -0.24699 -0.14818 -0.23588 -0.15807 -0.22593 C -0.17513 -0.2088 -0.18594 -0.19375 -0.19674 -0.16181 C -0.20091 -0.14908 -0.20338 -0.13449 -0.20677 -0.12107 C -0.2082 -0.10695 -0.21041 -0.09283 -0.21094 -0.07847 C -0.21185 -0.0507 -0.2125 -0.02732 -0.20338 -0.00579 C -0.20156 -0.00139 -0.19844 2.59259E-6 -0.19596 0.00301 C -0.18489 -0.00672 -0.17995 -0.0088 -0.17031 -0.0294 C -0.16627 -0.03843 -0.1638 -0.04977 -0.16041 -0.05996 C -0.15885 -0.07292 -0.15586 -0.08542 -0.1556 -0.09885 C -0.15521 -0.1132 -0.15612 -0.12824 -0.15885 -0.14144 C -0.16419 -0.16644 -0.17669 -0.18565 -0.18932 -0.19213 C -0.19596 -0.1956 -0.20312 -0.19329 -0.21002 -0.19375 C -0.22044 -0.19097 -0.23125 -0.19144 -0.2414 -0.18519 C -0.25703 -0.17593 -0.28307 -0.14329 -0.29492 -0.12107 C -0.30052 -0.11042 -0.30403 -0.0956 -0.30898 -0.08357 C -0.32005 -0.05625 -0.32695 -0.03843 -0.34362 -0.02431 C -0.35195 -0.01713 -0.36107 -0.01389 -0.36992 -0.01065 C -0.39401 -0.00209 -0.41211 -0.00347 -0.43672 -0.00209 C -0.46849 -0.01968 -0.48763 -0.02662 -0.51758 -0.05996 C -0.52721 -0.0706 -0.53515 -0.08704 -0.54401 -0.1007 C -0.54778 -0.1125 -0.55299 -0.12292 -0.55547 -0.13635 C -0.55781 -0.14769 -0.55781 -0.16088 -0.55794 -0.17338 C -0.55833 -0.20371 -0.55833 -0.22107 -0.54648 -0.24121 C -0.53789 -0.25556 -0.53008 -0.25347 -0.52005 -0.25486 C -0.51653 -0.25139 -0.51211 -0.25023 -0.50937 -0.24468 C -0.49961 -0.22454 -0.49883 -0.20718 -0.49531 -0.18195 C -0.49844 -0.16736 -0.49818 -0.14722 -0.50443 -0.13797 C -0.52109 -0.11273 -0.56614 -0.13472 -0.57864 -0.13797 C -0.60859 -0.16227 -0.65026 -0.18565 -0.67422 -0.23797 C -0.68151 -0.25371 -0.68359 -0.27732 -0.68815 -0.29722 C -0.68607 -0.32408 -0.68997 -0.35695 -0.68164 -0.37847 C -0.66393 -0.42454 -0.63984 -0.46042 -0.61484 -0.48889 C -0.54258 -0.57014 -0.48255 -0.58056 -0.40286 -0.6125 C -0.37331 -0.60903 -0.34271 -0.6169 -0.31393 -0.60232 C -0.29739 -0.59375 -0.28437 -0.56644 -0.27109 -0.54445 C -0.23411 -0.4838 -0.24818 -0.4757 -0.21002 -0.40047 C -0.19713 -0.37523 -0.18138 -0.35764 -0.16706 -0.33635 L -0.13333 -0.34121 C -0.11107 -0.36065 -0.11328 -0.3956 -0.11015 -0.43449 C -0.11289 -0.45324 -0.11263 -0.47523 -0.11849 -0.49051 C -0.13815 -0.54213 -0.15416 -0.52986 -0.1819 -0.53102 C -0.20117 -0.51806 -0.2207 -0.50625 -0.23971 -0.4919 C -0.27513 -0.46597 -0.32825 -0.41783 -0.36666 -0.39885 C -0.38307 -0.39074 -0.40013 -0.38866 -0.41693 -0.38357 C -0.45052 -0.39236 -0.46341 -0.37755 -0.48216 -0.43287 C -0.48685 -0.44676 -0.48815 -0.46435 -0.49127 -0.48033 C -0.49245 -0.5206 -0.49583 -0.56297 -0.48711 -0.60232 C -0.48125 -0.62871 -0.47226 -0.65255 -0.46237 -0.67338 C -0.43437 -0.73218 -0.40065 -0.77037 -0.36172 -0.79051 C -0.33945 -0.80162 -0.31614 -0.8007 -0.29336 -0.80533 C -0.26002 -0.79422 -0.2263 -0.78797 -0.19349 -0.77176 C -0.12877 -0.73935 -0.07995 -0.68357 -0.01784 -0.63449 C 0.01446 -0.6088 0.04662 -0.58033 0.08034 -0.5632 C 0.1086 -0.54908 0.13802 -0.54838 0.1668 -0.54121 C 0.20287 -0.55139 0.2375 -0.54607 0.26654 -0.59722 C 0.2724 -0.60741 0.2737 -0.62523 0.27735 -0.63959 C 0.27813 -0.65324 0.28138 -0.6669 0.27982 -0.6801 C 0.27682 -0.70741 0.26068 -0.74398 0.24922 -0.75648 C 0.24141 -0.76505 0.23229 -0.76667 0.2237 -0.77176 C 0.18932 -0.76482 0.2 -0.77084 0.16107 -0.74121 C 0.13828 -0.72385 0.10391 -0.7 0.0836 -0.66482 C 0.07617 -0.65209 0.07097 -0.63449 0.06472 -0.61922 C 0.06107 -0.59885 0.05625 -0.57917 0.05391 -0.5581 C 0.05182 -0.53982 0.05169 -0.52084 0.05143 -0.50209 C 0.05143 -0.49769 0.053 -0.40556 0.05313 -0.39722 C 0.05261 -0.38403 0.053 -0.37084 0.05143 -0.3581 C 0.05052 -0.35023 0.04896 -0.34121 0.04571 -0.33635 C 0.03412 -0.31783 0.02005 -0.32199 0.00677 -0.32107 C -0.01849 -0.32778 -0.03971 -0.33079 -0.06406 -0.3463 C -0.07044 -0.35047 -0.07643 -0.35648 -0.08216 -0.3632 C -0.08476 -0.36621 -0.0888 -0.375 -0.0888 -0.37477 " pathEditMode="relative" rAng="0" ptsTypes="AAAAAAAAAAAAAAAAAAAAAAAAAAAAAAAAAAAAAAAAAAAAAAAAAAAAAAAAAAAAAAAAAAAAAAAAAAAAAAAAA">
                                      <p:cBhvr>
                                        <p:cTn id="11" dur="3500" fill="hold"/>
                                        <p:tgtEl>
                                          <p:spTgt spid="4"/>
                                        </p:tgtEl>
                                        <p:attrNameLst>
                                          <p:attrName>ppt_x</p:attrName>
                                          <p:attrName>ppt_y</p:attrName>
                                        </p:attrNameLst>
                                      </p:cBhvr>
                                      <p:rCtr x="-20430" y="-4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P spid="4" grpId="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089D-C027-4532-87B2-4F0C2F31E513}"/>
              </a:ext>
            </a:extLst>
          </p:cNvPr>
          <p:cNvSpPr>
            <a:spLocks noGrp="1"/>
          </p:cNvSpPr>
          <p:nvPr>
            <p:ph type="title"/>
          </p:nvPr>
        </p:nvSpPr>
        <p:spPr>
          <a:xfrm>
            <a:off x="252413" y="-25955"/>
            <a:ext cx="5619750" cy="1325563"/>
          </a:xfrm>
        </p:spPr>
        <p:txBody>
          <a:bodyPr/>
          <a:lstStyle/>
          <a:p>
            <a:pPr algn="ctr"/>
            <a:r>
              <a:rPr lang="en-US" b="1" dirty="0">
                <a:latin typeface="Century Gothic" panose="020B0502020202020204" pitchFamily="34" charset="0"/>
              </a:rPr>
              <a:t>Random Forest (RF)</a:t>
            </a:r>
          </a:p>
        </p:txBody>
      </p:sp>
      <p:sp>
        <p:nvSpPr>
          <p:cNvPr id="3" name="Content Placeholder 2">
            <a:extLst>
              <a:ext uri="{FF2B5EF4-FFF2-40B4-BE49-F238E27FC236}">
                <a16:creationId xmlns:a16="http://schemas.microsoft.com/office/drawing/2014/main" id="{32CCE42C-B388-4700-8DD2-B1F16D5A2028}"/>
              </a:ext>
            </a:extLst>
          </p:cNvPr>
          <p:cNvSpPr>
            <a:spLocks noGrp="1"/>
          </p:cNvSpPr>
          <p:nvPr>
            <p:ph idx="1"/>
          </p:nvPr>
        </p:nvSpPr>
        <p:spPr>
          <a:xfrm>
            <a:off x="280988" y="1114027"/>
            <a:ext cx="5562600" cy="4271963"/>
          </a:xfrm>
        </p:spPr>
        <p:txBody>
          <a:bodyPr numCol="2">
            <a:normAutofit/>
          </a:bodyPr>
          <a:lstStyle/>
          <a:p>
            <a:r>
              <a:rPr lang="en-US" sz="1800" dirty="0"/>
              <a:t>A collection of decision trees… hence FOREST!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How each decision tree is made:</a:t>
            </a:r>
          </a:p>
          <a:p>
            <a:pPr lvl="1">
              <a:buFont typeface="Wingdings" panose="05000000000000000000" pitchFamily="2" charset="2"/>
              <a:buChar char="Ø"/>
            </a:pPr>
            <a:r>
              <a:rPr lang="en-US" sz="1800" dirty="0"/>
              <a:t>“new” dataset  is created  from the original dataset for each tree by sampling </a:t>
            </a:r>
            <a:r>
              <a:rPr lang="en-US" sz="1800" b="1" dirty="0"/>
              <a:t>with </a:t>
            </a:r>
            <a:r>
              <a:rPr lang="en-US" sz="1800" dirty="0"/>
              <a:t>replacement – </a:t>
            </a:r>
          </a:p>
          <a:p>
            <a:pPr lvl="1">
              <a:buFont typeface="Wingdings" panose="05000000000000000000" pitchFamily="2" charset="2"/>
              <a:buChar char="Ø"/>
            </a:pPr>
            <a:endParaRPr lang="en-US" sz="1800" dirty="0"/>
          </a:p>
          <a:p>
            <a:pPr lvl="1">
              <a:buFont typeface="Wingdings" panose="05000000000000000000" pitchFamily="2" charset="2"/>
              <a:buChar char="Ø"/>
            </a:pPr>
            <a:r>
              <a:rPr lang="en-US" sz="1800" dirty="0"/>
              <a:t>each tree uses a certain number of randomly selected input variables</a:t>
            </a:r>
          </a:p>
          <a:p>
            <a:pPr lvl="1">
              <a:buFont typeface="Wingdings" panose="05000000000000000000" pitchFamily="2" charset="2"/>
              <a:buChar char="Ø"/>
            </a:pPr>
            <a:endParaRPr lang="en-US" sz="1800" dirty="0"/>
          </a:p>
        </p:txBody>
      </p:sp>
      <p:sp>
        <p:nvSpPr>
          <p:cNvPr id="4" name="Rectangle 3">
            <a:extLst>
              <a:ext uri="{FF2B5EF4-FFF2-40B4-BE49-F238E27FC236}">
                <a16:creationId xmlns:a16="http://schemas.microsoft.com/office/drawing/2014/main" id="{4E3E3CBF-CA05-4CB1-A8D2-3C9658E0F4B8}"/>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A953021-7322-4AC3-B77E-A1629AB8312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537" t="5324" r="32110"/>
          <a:stretch/>
        </p:blipFill>
        <p:spPr>
          <a:xfrm>
            <a:off x="6619876" y="386556"/>
            <a:ext cx="5143499" cy="6084888"/>
          </a:xfrm>
          <a:prstGeom prst="rect">
            <a:avLst/>
          </a:prstGeom>
        </p:spPr>
      </p:pic>
      <p:pic>
        <p:nvPicPr>
          <p:cNvPr id="8" name="Picture 7">
            <a:extLst>
              <a:ext uri="{FF2B5EF4-FFF2-40B4-BE49-F238E27FC236}">
                <a16:creationId xmlns:a16="http://schemas.microsoft.com/office/drawing/2014/main" id="{00646B58-F909-441E-8BE4-7012D84A3DA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80988" y="1726009"/>
            <a:ext cx="2262187" cy="2812256"/>
          </a:xfrm>
          <a:prstGeom prst="rect">
            <a:avLst/>
          </a:prstGeom>
        </p:spPr>
      </p:pic>
      <p:sp>
        <p:nvSpPr>
          <p:cNvPr id="9" name="TextBox 8">
            <a:extLst>
              <a:ext uri="{FF2B5EF4-FFF2-40B4-BE49-F238E27FC236}">
                <a16:creationId xmlns:a16="http://schemas.microsoft.com/office/drawing/2014/main" id="{9EEDA033-AED6-4EB3-909F-31BC07CDF156}"/>
              </a:ext>
            </a:extLst>
          </p:cNvPr>
          <p:cNvSpPr txBox="1"/>
          <p:nvPr/>
        </p:nvSpPr>
        <p:spPr>
          <a:xfrm rot="19325817">
            <a:off x="3119793" y="2034780"/>
            <a:ext cx="3099676" cy="584775"/>
          </a:xfrm>
          <a:prstGeom prst="rect">
            <a:avLst/>
          </a:prstGeom>
          <a:solidFill>
            <a:schemeClr val="bg1"/>
          </a:solidFill>
        </p:spPr>
        <p:txBody>
          <a:bodyPr wrap="square" rtlCol="0">
            <a:spAutoFit/>
          </a:bodyPr>
          <a:lstStyle/>
          <a:p>
            <a:r>
              <a:rPr lang="en-US" sz="3200" b="1" dirty="0"/>
              <a:t>BOOTSTRAPPING</a:t>
            </a:r>
          </a:p>
        </p:txBody>
      </p:sp>
      <p:sp>
        <p:nvSpPr>
          <p:cNvPr id="5" name="TextBox 4">
            <a:extLst>
              <a:ext uri="{FF2B5EF4-FFF2-40B4-BE49-F238E27FC236}">
                <a16:creationId xmlns:a16="http://schemas.microsoft.com/office/drawing/2014/main" id="{8D6AE092-A6EA-0064-C45C-437835AAA959}"/>
              </a:ext>
            </a:extLst>
          </p:cNvPr>
          <p:cNvSpPr txBox="1"/>
          <p:nvPr/>
        </p:nvSpPr>
        <p:spPr>
          <a:xfrm>
            <a:off x="3369469" y="4654335"/>
            <a:ext cx="2600325" cy="2031325"/>
          </a:xfrm>
          <a:prstGeom prst="rect">
            <a:avLst/>
          </a:prstGeom>
          <a:noFill/>
        </p:spPr>
        <p:txBody>
          <a:bodyPr wrap="square" rtlCol="0">
            <a:spAutoFit/>
          </a:bodyPr>
          <a:lstStyle/>
          <a:p>
            <a:pPr marL="285750" indent="-285750">
              <a:buFont typeface="Wingdings" panose="05000000000000000000" pitchFamily="2" charset="2"/>
              <a:buChar char="Ø"/>
            </a:pPr>
            <a:r>
              <a:rPr lang="en-US" sz="1800">
                <a:ea typeface="Microsoft Sans Serif" panose="020B0604020202020204" pitchFamily="34" charset="0"/>
                <a:cs typeface="Microsoft Sans Serif" panose="020B0604020202020204" pitchFamily="34" charset="0"/>
              </a:rPr>
              <a:t>p/3 </a:t>
            </a:r>
            <a:r>
              <a:rPr lang="en-US" sz="1800" dirty="0">
                <a:ea typeface="Microsoft Sans Serif" panose="020B0604020202020204" pitchFamily="34" charset="0"/>
                <a:cs typeface="Microsoft Sans Serif" panose="020B0604020202020204" pitchFamily="34" charset="0"/>
              </a:rPr>
              <a:t>or square root of the total number of </a:t>
            </a:r>
            <a:r>
              <a:rPr lang="en-US" sz="1800">
                <a:ea typeface="Microsoft Sans Serif" panose="020B0604020202020204" pitchFamily="34" charset="0"/>
                <a:cs typeface="Microsoft Sans Serif" panose="020B0604020202020204" pitchFamily="34" charset="0"/>
              </a:rPr>
              <a:t>input variables (p) </a:t>
            </a:r>
            <a:r>
              <a:rPr lang="en-US" sz="1800" dirty="0">
                <a:ea typeface="Microsoft Sans Serif" panose="020B0604020202020204" pitchFamily="34" charset="0"/>
                <a:cs typeface="Microsoft Sans Serif" panose="020B0604020202020204" pitchFamily="34" charset="0"/>
              </a:rPr>
              <a:t>is a good number of variables for each decision tree </a:t>
            </a:r>
          </a:p>
          <a:p>
            <a:endParaRPr lang="en-US" dirty="0"/>
          </a:p>
        </p:txBody>
      </p:sp>
    </p:spTree>
    <p:extLst>
      <p:ext uri="{BB962C8B-B14F-4D97-AF65-F5344CB8AC3E}">
        <p14:creationId xmlns:p14="http://schemas.microsoft.com/office/powerpoint/2010/main" val="1396691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par>
                                <p:cTn id="11" presetID="3" presetClass="emph" presetSubtype="2" fill="hold" grpId="2" nodeType="withEffect">
                                  <p:stCondLst>
                                    <p:cond delay="0"/>
                                  </p:stCondLst>
                                  <p:iterate type="lt">
                                    <p:tmPct val="0"/>
                                  </p:iterate>
                                  <p:childTnLst>
                                    <p:animClr clrSpc="rgb" dir="cw">
                                      <p:cBhvr override="childStyle">
                                        <p:cTn id="12" dur="10" fill="hold"/>
                                        <p:tgtEl>
                                          <p:spTgt spid="9"/>
                                        </p:tgtEl>
                                        <p:attrNameLst>
                                          <p:attrName>style.color</p:attrName>
                                        </p:attrNameLst>
                                      </p:cBhvr>
                                      <p:to>
                                        <a:srgbClr val="FF0000"/>
                                      </p:to>
                                    </p:animClr>
                                  </p:childTnLst>
                                </p:cTn>
                              </p:par>
                            </p:childTnLst>
                          </p:cTn>
                        </p:par>
                        <p:par>
                          <p:cTn id="13" fill="hold">
                            <p:stCondLst>
                              <p:cond delay="500"/>
                            </p:stCondLst>
                            <p:childTnLst>
                              <p:par>
                                <p:cTn id="14" presetID="18" presetClass="emph" presetSubtype="0" fill="hold" grpId="1" nodeType="afterEffect">
                                  <p:stCondLst>
                                    <p:cond delay="0"/>
                                  </p:stCondLst>
                                  <p:iterate type="lt">
                                    <p:tmPct val="4000"/>
                                  </p:iterate>
                                  <p:childTnLst>
                                    <p:set>
                                      <p:cBhvr override="childStyle">
                                        <p:cTn id="15" dur="500" fill="hold"/>
                                        <p:tgtEl>
                                          <p:spTgt spid="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6DF1-63D5-2621-2BD6-0E1280F545C9}"/>
              </a:ext>
            </a:extLst>
          </p:cNvPr>
          <p:cNvSpPr>
            <a:spLocks noGrp="1"/>
          </p:cNvSpPr>
          <p:nvPr>
            <p:ph type="title"/>
          </p:nvPr>
        </p:nvSpPr>
        <p:spPr>
          <a:xfrm>
            <a:off x="6181725" y="136525"/>
            <a:ext cx="6724650" cy="1196975"/>
          </a:xfrm>
        </p:spPr>
        <p:txBody>
          <a:bodyPr>
            <a:normAutofit/>
          </a:bodyPr>
          <a:lstStyle/>
          <a:p>
            <a:r>
              <a:rPr lang="en-US" sz="4000" b="1" dirty="0">
                <a:latin typeface="Century Gothic" panose="020B0502020202020204" pitchFamily="34" charset="0"/>
              </a:rPr>
              <a:t>Bootstrapping Example</a:t>
            </a:r>
          </a:p>
        </p:txBody>
      </p:sp>
      <p:pic>
        <p:nvPicPr>
          <p:cNvPr id="5" name="Picture 4">
            <a:extLst>
              <a:ext uri="{FF2B5EF4-FFF2-40B4-BE49-F238E27FC236}">
                <a16:creationId xmlns:a16="http://schemas.microsoft.com/office/drawing/2014/main" id="{276CA141-360C-2CDE-18EE-A8C2E88DCC9C}"/>
              </a:ext>
            </a:extLst>
          </p:cNvPr>
          <p:cNvPicPr>
            <a:picLocks noChangeAspect="1"/>
          </p:cNvPicPr>
          <p:nvPr/>
        </p:nvPicPr>
        <p:blipFill>
          <a:blip r:embed="rId2"/>
          <a:stretch>
            <a:fillRect/>
          </a:stretch>
        </p:blipFill>
        <p:spPr>
          <a:xfrm>
            <a:off x="347683" y="1045362"/>
            <a:ext cx="5272067" cy="3151690"/>
          </a:xfrm>
          <a:prstGeom prst="rect">
            <a:avLst/>
          </a:prstGeom>
        </p:spPr>
      </p:pic>
      <p:pic>
        <p:nvPicPr>
          <p:cNvPr id="6" name="table">
            <a:extLst>
              <a:ext uri="{FF2B5EF4-FFF2-40B4-BE49-F238E27FC236}">
                <a16:creationId xmlns:a16="http://schemas.microsoft.com/office/drawing/2014/main" id="{71B55D94-C4D1-002F-9C3C-F8A2B57BEA59}"/>
              </a:ext>
            </a:extLst>
          </p:cNvPr>
          <p:cNvPicPr>
            <a:picLocks noChangeAspect="1"/>
          </p:cNvPicPr>
          <p:nvPr/>
        </p:nvPicPr>
        <p:blipFill>
          <a:blip r:embed="rId3"/>
          <a:stretch>
            <a:fillRect/>
          </a:stretch>
        </p:blipFill>
        <p:spPr>
          <a:xfrm>
            <a:off x="6356985" y="1449226"/>
            <a:ext cx="5612130" cy="4264348"/>
          </a:xfrm>
          <a:prstGeom prst="rect">
            <a:avLst/>
          </a:prstGeom>
        </p:spPr>
      </p:pic>
      <p:sp>
        <p:nvSpPr>
          <p:cNvPr id="7" name="TextBox 6">
            <a:extLst>
              <a:ext uri="{FF2B5EF4-FFF2-40B4-BE49-F238E27FC236}">
                <a16:creationId xmlns:a16="http://schemas.microsoft.com/office/drawing/2014/main" id="{1AF03986-FA97-5A60-9665-2F09AF4DA636}"/>
              </a:ext>
            </a:extLst>
          </p:cNvPr>
          <p:cNvSpPr txBox="1"/>
          <p:nvPr/>
        </p:nvSpPr>
        <p:spPr>
          <a:xfrm>
            <a:off x="588178" y="4340412"/>
            <a:ext cx="4657725" cy="1938992"/>
          </a:xfrm>
          <a:prstGeom prst="rect">
            <a:avLst/>
          </a:prstGeom>
          <a:noFill/>
        </p:spPr>
        <p:txBody>
          <a:bodyPr wrap="square" rtlCol="0">
            <a:spAutoFit/>
          </a:bodyPr>
          <a:lstStyle/>
          <a:p>
            <a:r>
              <a:rPr lang="en-US" sz="2000" dirty="0">
                <a:latin typeface="Microsoft PhagsPa" panose="020B0502040204020203" pitchFamily="34" charset="0"/>
              </a:rPr>
              <a:t>We can see that some observations are chosen more than once, and some observations aren’t chosen at all.</a:t>
            </a:r>
          </a:p>
          <a:p>
            <a:endParaRPr lang="en-US" sz="2000" dirty="0">
              <a:latin typeface="Microsoft PhagsPa" panose="020B0502040204020203" pitchFamily="34" charset="0"/>
            </a:endParaRPr>
          </a:p>
          <a:p>
            <a:r>
              <a:rPr lang="en-US" sz="2000" dirty="0">
                <a:latin typeface="Microsoft PhagsPa" panose="020B0502040204020203" pitchFamily="34" charset="0"/>
              </a:rPr>
              <a:t>But the total number of observations is equal to the original dataset.</a:t>
            </a:r>
          </a:p>
        </p:txBody>
      </p:sp>
      <p:sp>
        <p:nvSpPr>
          <p:cNvPr id="4" name="Rectangle 3">
            <a:extLst>
              <a:ext uri="{FF2B5EF4-FFF2-40B4-BE49-F238E27FC236}">
                <a16:creationId xmlns:a16="http://schemas.microsoft.com/office/drawing/2014/main" id="{9EDA11D1-9F49-DAF0-32F2-E233687125AF}"/>
              </a:ext>
            </a:extLst>
          </p:cNvPr>
          <p:cNvSpPr/>
          <p:nvPr/>
        </p:nvSpPr>
        <p:spPr>
          <a:xfrm>
            <a:off x="5076825" y="0"/>
            <a:ext cx="1019175" cy="6858000"/>
          </a:xfrm>
          <a:prstGeom prst="rect">
            <a:avLst/>
          </a:prstGeom>
          <a:gradFill flip="none" rotWithShape="1">
            <a:gsLst>
              <a:gs pos="0">
                <a:schemeClr val="accent1">
                  <a:lumMod val="5000"/>
                  <a:lumOff val="95000"/>
                  <a:alpha val="0"/>
                </a:schemeClr>
              </a:gs>
              <a:gs pos="100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930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1030</Words>
  <Application>Microsoft Office PowerPoint</Application>
  <PresentationFormat>Widescreen</PresentationFormat>
  <Paragraphs>179</Paragraphs>
  <Slides>15</Slides>
  <Notes>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Calibri Light</vt:lpstr>
      <vt:lpstr>Century Gothic</vt:lpstr>
      <vt:lpstr>Franklin Gothic Demi Cond</vt:lpstr>
      <vt:lpstr>Microsoft PhagsPa</vt:lpstr>
      <vt:lpstr>Microsoft Sans Serif</vt:lpstr>
      <vt:lpstr>Rockwell Condensed</vt:lpstr>
      <vt:lpstr>Wingdings</vt:lpstr>
      <vt:lpstr>Office Theme</vt:lpstr>
      <vt:lpstr>PowerPoint Presentation</vt:lpstr>
      <vt:lpstr>PowerPoint Presentation</vt:lpstr>
      <vt:lpstr>PowerPoint Presentation</vt:lpstr>
      <vt:lpstr>PowerPoint Presentation</vt:lpstr>
      <vt:lpstr>Problems with Decision Trees</vt:lpstr>
      <vt:lpstr>Problems with Decision Trees</vt:lpstr>
      <vt:lpstr>PowerPoint Presentation</vt:lpstr>
      <vt:lpstr>Random Forest (RF)</vt:lpstr>
      <vt:lpstr>Bootstrapping Example</vt:lpstr>
      <vt:lpstr>Aggregation</vt:lpstr>
      <vt:lpstr>Majority Vote : Classification Example</vt:lpstr>
      <vt:lpstr>Bootstrapping + Aggregation       =</vt:lpstr>
      <vt:lpstr>Out of Bag (OOB) Samples</vt:lpstr>
      <vt:lpstr>Coding Random Forest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Random Forest</dc:title>
  <dc:creator>Dina Dinh</dc:creator>
  <cp:lastModifiedBy>Dina Dinh</cp:lastModifiedBy>
  <cp:revision>68</cp:revision>
  <dcterms:created xsi:type="dcterms:W3CDTF">2024-02-11T09:36:09Z</dcterms:created>
  <dcterms:modified xsi:type="dcterms:W3CDTF">2024-02-24T01:10:01Z</dcterms:modified>
</cp:coreProperties>
</file>